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1"/>
  </p:sldMasterIdLst>
  <p:notesMasterIdLst>
    <p:notesMasterId r:id="rId27"/>
  </p:notesMasterIdLst>
  <p:sldIdLst>
    <p:sldId id="525" r:id="rId2"/>
    <p:sldId id="526" r:id="rId3"/>
    <p:sldId id="487" r:id="rId4"/>
    <p:sldId id="475" r:id="rId5"/>
    <p:sldId id="476" r:id="rId6"/>
    <p:sldId id="516" r:id="rId7"/>
    <p:sldId id="477" r:id="rId8"/>
    <p:sldId id="478" r:id="rId9"/>
    <p:sldId id="479" r:id="rId10"/>
    <p:sldId id="480" r:id="rId11"/>
    <p:sldId id="513" r:id="rId12"/>
    <p:sldId id="481" r:id="rId13"/>
    <p:sldId id="482" r:id="rId14"/>
    <p:sldId id="483" r:id="rId15"/>
    <p:sldId id="484" r:id="rId16"/>
    <p:sldId id="485" r:id="rId17"/>
    <p:sldId id="514" r:id="rId18"/>
    <p:sldId id="486" r:id="rId19"/>
    <p:sldId id="488" r:id="rId20"/>
    <p:sldId id="515" r:id="rId21"/>
    <p:sldId id="489" r:id="rId22"/>
    <p:sldId id="490" r:id="rId23"/>
    <p:sldId id="491" r:id="rId24"/>
    <p:sldId id="494" r:id="rId25"/>
    <p:sldId id="506" r:id="rId26"/>
  </p:sldIdLst>
  <p:sldSz cx="9144000" cy="6858000" type="letter"/>
  <p:notesSz cx="6858000" cy="9180513"/>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CC00"/>
    <a:srgbClr val="CC6600"/>
    <a:srgbClr val="66FF99"/>
    <a:srgbClr val="66FF33"/>
    <a:srgbClr val="FFFFCC"/>
    <a:srgbClr val="FFCC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73977" autoAdjust="0"/>
  </p:normalViewPr>
  <p:slideViewPr>
    <p:cSldViewPr>
      <p:cViewPr varScale="1">
        <p:scale>
          <a:sx n="114" d="100"/>
          <a:sy n="114" d="100"/>
        </p:scale>
        <p:origin x="-852" y="-96"/>
      </p:cViewPr>
      <p:guideLst>
        <p:guide orient="horz" pos="2160"/>
        <p:guide pos="2880"/>
      </p:guideLst>
    </p:cSldViewPr>
  </p:slideViewPr>
  <p:notesTextViewPr>
    <p:cViewPr>
      <p:scale>
        <a:sx n="110" d="100"/>
        <a:sy n="110" d="100"/>
      </p:scale>
      <p:origin x="0" y="0"/>
    </p:cViewPr>
  </p:notesTextViewPr>
  <p:sorterViewPr>
    <p:cViewPr>
      <p:scale>
        <a:sx n="66" d="100"/>
        <a:sy n="66" d="100"/>
      </p:scale>
      <p:origin x="0" y="0"/>
    </p:cViewPr>
  </p:sorterViewPr>
  <p:notesViewPr>
    <p:cSldViewPr>
      <p:cViewPr varScale="1">
        <p:scale>
          <a:sx n="70" d="100"/>
          <a:sy n="70" d="100"/>
        </p:scale>
        <p:origin x="-2682" y="-102"/>
      </p:cViewPr>
      <p:guideLst>
        <p:guide orient="horz" pos="289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0.wmf"/><Relationship Id="rId7" Type="http://schemas.openxmlformats.org/officeDocument/2006/relationships/image" Target="../media/image22.wmf"/><Relationship Id="rId12" Type="http://schemas.openxmlformats.org/officeDocument/2006/relationships/image" Target="../media/image27.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14.wmf"/><Relationship Id="rId10" Type="http://schemas.openxmlformats.org/officeDocument/2006/relationships/image" Target="../media/image25.wmf"/><Relationship Id="rId4" Type="http://schemas.openxmlformats.org/officeDocument/2006/relationships/image" Target="../media/image13.wmf"/><Relationship Id="rId9"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21.wmf"/><Relationship Id="rId5" Type="http://schemas.openxmlformats.org/officeDocument/2006/relationships/image" Target="../media/image14.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22.wmf"/><Relationship Id="rId2" Type="http://schemas.openxmlformats.org/officeDocument/2006/relationships/image" Target="../media/image11.wmf"/><Relationship Id="rId1" Type="http://schemas.openxmlformats.org/officeDocument/2006/relationships/image" Target="../media/image30.wmf"/><Relationship Id="rId6" Type="http://schemas.openxmlformats.org/officeDocument/2006/relationships/image" Target="../media/image21.wmf"/><Relationship Id="rId5" Type="http://schemas.openxmlformats.org/officeDocument/2006/relationships/image" Target="../media/image14.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12.wmf"/><Relationship Id="rId7" Type="http://schemas.openxmlformats.org/officeDocument/2006/relationships/image" Target="../media/image34.wmf"/><Relationship Id="rId2" Type="http://schemas.openxmlformats.org/officeDocument/2006/relationships/image" Target="../media/image11.wmf"/><Relationship Id="rId1" Type="http://schemas.openxmlformats.org/officeDocument/2006/relationships/image" Target="../media/image30.wmf"/><Relationship Id="rId6" Type="http://schemas.openxmlformats.org/officeDocument/2006/relationships/image" Target="../media/image33.wmf"/><Relationship Id="rId5" Type="http://schemas.openxmlformats.org/officeDocument/2006/relationships/image" Target="../media/image14.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12.wmf"/><Relationship Id="rId7" Type="http://schemas.openxmlformats.org/officeDocument/2006/relationships/image" Target="../media/image37.wmf"/><Relationship Id="rId2" Type="http://schemas.openxmlformats.org/officeDocument/2006/relationships/image" Target="../media/image11.wmf"/><Relationship Id="rId1" Type="http://schemas.openxmlformats.org/officeDocument/2006/relationships/image" Target="../media/image30.wmf"/><Relationship Id="rId6" Type="http://schemas.openxmlformats.org/officeDocument/2006/relationships/image" Target="../media/image36.wmf"/><Relationship Id="rId5" Type="http://schemas.openxmlformats.org/officeDocument/2006/relationships/image" Target="../media/image14.wmf"/><Relationship Id="rId4"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40.wmf"/><Relationship Id="rId2" Type="http://schemas.openxmlformats.org/officeDocument/2006/relationships/image" Target="../media/image11.wmf"/><Relationship Id="rId1" Type="http://schemas.openxmlformats.org/officeDocument/2006/relationships/image" Target="../media/image30.wmf"/><Relationship Id="rId6" Type="http://schemas.openxmlformats.org/officeDocument/2006/relationships/image" Target="../media/image39.wmf"/><Relationship Id="rId5" Type="http://schemas.openxmlformats.org/officeDocument/2006/relationships/image" Target="../media/image14.wmf"/><Relationship Id="rId4"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601663" y="242888"/>
            <a:ext cx="2971800" cy="458787"/>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lvl1pPr>
              <a:defRPr kumimoji="0" sz="1000">
                <a:latin typeface="Comic Sans MS" pitchFamily="66" charset="0"/>
              </a:defRPr>
            </a:lvl1pPr>
          </a:lstStyle>
          <a:p>
            <a:r>
              <a:rPr lang="es-ES_tradnl"/>
              <a:t>Centro Nacional de Metrología, CENAM</a:t>
            </a:r>
          </a:p>
        </p:txBody>
      </p:sp>
      <p:sp>
        <p:nvSpPr>
          <p:cNvPr id="21507" name="Rectangle 3"/>
          <p:cNvSpPr>
            <a:spLocks noGrp="1" noChangeArrowheads="1"/>
          </p:cNvSpPr>
          <p:nvPr>
            <p:ph type="dt" idx="1"/>
          </p:nvPr>
        </p:nvSpPr>
        <p:spPr bwMode="auto">
          <a:xfrm>
            <a:off x="2924175" y="242888"/>
            <a:ext cx="3441700" cy="458787"/>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lvl1pPr algn="r">
              <a:defRPr kumimoji="0" sz="1000">
                <a:latin typeface="Comic Sans MS" pitchFamily="66" charset="0"/>
              </a:defRPr>
            </a:lvl1pPr>
          </a:lstStyle>
          <a:p>
            <a:r>
              <a:rPr lang="es-ES_tradnl"/>
              <a:t>División de Tiempo y Frecuencia</a:t>
            </a:r>
          </a:p>
        </p:txBody>
      </p:sp>
      <p:sp>
        <p:nvSpPr>
          <p:cNvPr id="21508" name="Rectangle 4"/>
          <p:cNvSpPr>
            <a:spLocks noGrp="1" noRot="1" noChangeAspect="1" noChangeArrowheads="1" noTextEdit="1"/>
          </p:cNvSpPr>
          <p:nvPr>
            <p:ph type="sldImg" idx="2"/>
          </p:nvPr>
        </p:nvSpPr>
        <p:spPr bwMode="auto">
          <a:xfrm>
            <a:off x="1135063" y="688975"/>
            <a:ext cx="4591050" cy="3443288"/>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914400" y="4360863"/>
            <a:ext cx="5029200" cy="4130675"/>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8" name="3 Marcador de fecha"/>
          <p:cNvSpPr txBox="1">
            <a:spLocks/>
          </p:cNvSpPr>
          <p:nvPr/>
        </p:nvSpPr>
        <p:spPr>
          <a:xfrm>
            <a:off x="857232" y="8519346"/>
            <a:ext cx="5643602" cy="285752"/>
          </a:xfrm>
          <a:prstGeom prst="rect">
            <a:avLst/>
          </a:prstGeom>
          <a:no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s-MX"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rPr>
              <a:t>Curso de metrología de tiempo y frecuencia / INDECOPI /  LIMA / PERU / MAR-2010</a:t>
            </a:r>
            <a:endParaRPr kumimoji="1" lang="es-ES" sz="1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endParaRPr>
          </a:p>
        </p:txBody>
      </p:sp>
      <p:sp>
        <p:nvSpPr>
          <p:cNvPr id="9" name="Rectangle 7"/>
          <p:cNvSpPr>
            <a:spLocks noGrp="1" noChangeArrowheads="1"/>
          </p:cNvSpPr>
          <p:nvPr>
            <p:ph type="sldNum" sz="quarter" idx="5"/>
          </p:nvPr>
        </p:nvSpPr>
        <p:spPr bwMode="auto">
          <a:xfrm>
            <a:off x="2935288" y="8572500"/>
            <a:ext cx="2971800" cy="458788"/>
          </a:xfrm>
          <a:prstGeom prst="rect">
            <a:avLst/>
          </a:prstGeom>
          <a:noFill/>
          <a:ln w="12700" cap="sq">
            <a:noFill/>
            <a:miter lim="800000"/>
            <a:headEnd type="none" w="sm" len="sm"/>
            <a:tailEnd type="none" w="sm" len="sm"/>
          </a:ln>
          <a:effectLst/>
        </p:spPr>
        <p:txBody>
          <a:bodyPr vert="horz" wrap="square" lIns="91433" tIns="45717" rIns="91433" bIns="45717" numCol="1" anchor="b" anchorCtr="0" compatLnSpc="1">
            <a:prstTxWarp prst="textNoShape">
              <a:avLst/>
            </a:prstTxWarp>
          </a:bodyPr>
          <a:lstStyle>
            <a:lvl1pPr algn="r">
              <a:defRPr kumimoji="0" sz="1000" b="1">
                <a:latin typeface="Comic Sans MS" pitchFamily="66" charset="0"/>
              </a:defRPr>
            </a:lvl1pPr>
          </a:lstStyle>
          <a:p>
            <a:fld id="{511CC26A-09E9-4A85-83A4-73716E763C69}" type="slidenum">
              <a:rPr lang="es-ES_tradnl"/>
              <a:pPr/>
              <a:t>‹#›</a:t>
            </a:fld>
            <a:endParaRPr lang="es-ES_tradnl" sz="1200"/>
          </a:p>
        </p:txBody>
      </p:sp>
    </p:spTree>
    <p:extLst>
      <p:ext uri="{BB962C8B-B14F-4D97-AF65-F5344CB8AC3E}">
        <p14:creationId xmlns:p14="http://schemas.microsoft.com/office/powerpoint/2010/main" val="2280245146"/>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kumimoji="1" sz="1200" kern="1200">
        <a:solidFill>
          <a:schemeClr val="tx1"/>
        </a:solidFill>
        <a:latin typeface="Comic Sans MS" pitchFamily="66" charset="0"/>
        <a:ea typeface="+mn-ea"/>
        <a:cs typeface="+mn-cs"/>
      </a:defRPr>
    </a:lvl1pPr>
    <a:lvl2pPr marL="457200" algn="l" rtl="0" fontAlgn="base">
      <a:spcBef>
        <a:spcPct val="30000"/>
      </a:spcBef>
      <a:spcAft>
        <a:spcPct val="0"/>
      </a:spcAft>
      <a:defRPr kumimoji="1" sz="1200" kern="1200">
        <a:solidFill>
          <a:schemeClr val="tx1"/>
        </a:solidFill>
        <a:latin typeface="Comic Sans MS" pitchFamily="66" charset="0"/>
        <a:ea typeface="+mn-ea"/>
        <a:cs typeface="+mn-cs"/>
      </a:defRPr>
    </a:lvl2pPr>
    <a:lvl3pPr marL="914400" algn="l" rtl="0" fontAlgn="base">
      <a:spcBef>
        <a:spcPct val="30000"/>
      </a:spcBef>
      <a:spcAft>
        <a:spcPct val="0"/>
      </a:spcAft>
      <a:defRPr kumimoji="1" sz="1200" kern="1200">
        <a:solidFill>
          <a:schemeClr val="tx1"/>
        </a:solidFill>
        <a:latin typeface="Comic Sans MS" pitchFamily="66" charset="0"/>
        <a:ea typeface="+mn-ea"/>
        <a:cs typeface="+mn-cs"/>
      </a:defRPr>
    </a:lvl3pPr>
    <a:lvl4pPr marL="1371600" algn="l" rtl="0" fontAlgn="base">
      <a:spcBef>
        <a:spcPct val="30000"/>
      </a:spcBef>
      <a:spcAft>
        <a:spcPct val="0"/>
      </a:spcAft>
      <a:defRPr kumimoji="1" sz="1200" kern="1200">
        <a:solidFill>
          <a:schemeClr val="tx1"/>
        </a:solidFill>
        <a:latin typeface="Comic Sans MS" pitchFamily="66" charset="0"/>
        <a:ea typeface="+mn-ea"/>
        <a:cs typeface="+mn-cs"/>
      </a:defRPr>
    </a:lvl4pPr>
    <a:lvl5pPr marL="1828800" algn="l" rtl="0" fontAlgn="base">
      <a:spcBef>
        <a:spcPct val="30000"/>
      </a:spcBef>
      <a:spcAft>
        <a:spcPct val="0"/>
      </a:spcAft>
      <a:defRPr kumimoji="1"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vmlDrawing" Target="../drawings/vmlDrawing10.vml"/><Relationship Id="rId5" Type="http://schemas.openxmlformats.org/officeDocument/2006/relationships/image" Target="../media/image51.wmf"/><Relationship Id="rId4" Type="http://schemas.openxmlformats.org/officeDocument/2006/relationships/oleObject" Target="../embeddings/oleObject115.bin"/></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oleObject" Target="../embeddings/oleObject124.bin"/><Relationship Id="rId3" Type="http://schemas.openxmlformats.org/officeDocument/2006/relationships/slide" Target="../slides/slide23.xml"/><Relationship Id="rId7" Type="http://schemas.openxmlformats.org/officeDocument/2006/relationships/image" Target="../media/image62.wmf"/><Relationship Id="rId2" Type="http://schemas.openxmlformats.org/officeDocument/2006/relationships/notesMaster" Target="../notesMasters/notesMaster1.xml"/><Relationship Id="rId1" Type="http://schemas.openxmlformats.org/officeDocument/2006/relationships/vmlDrawing" Target="../drawings/vmlDrawing12.vml"/><Relationship Id="rId6" Type="http://schemas.openxmlformats.org/officeDocument/2006/relationships/oleObject" Target="../embeddings/oleObject123.bin"/><Relationship Id="rId5" Type="http://schemas.openxmlformats.org/officeDocument/2006/relationships/image" Target="../media/image61.wmf"/><Relationship Id="rId4" Type="http://schemas.openxmlformats.org/officeDocument/2006/relationships/oleObject" Target="../embeddings/oleObject122.bin"/><Relationship Id="rId9" Type="http://schemas.openxmlformats.org/officeDocument/2006/relationships/image" Target="../media/image63.wmf"/></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12.bin"/></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78946" name="Rectangle 2"/>
          <p:cNvSpPr>
            <a:spLocks noGrp="1" noRot="1" noChangeAspect="1" noChangeArrowheads="1" noTextEdit="1"/>
          </p:cNvSpPr>
          <p:nvPr>
            <p:ph type="sldImg"/>
          </p:nvPr>
        </p:nvSpPr>
        <p:spPr>
          <a:xfrm>
            <a:off x="1135063" y="688975"/>
            <a:ext cx="4587875" cy="3441700"/>
          </a:xfrm>
          <a:ln/>
        </p:spPr>
      </p:sp>
      <p:sp>
        <p:nvSpPr>
          <p:cNvPr id="978947"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r>
              <a:rPr lang="es-ES_tradnl" sz="1000"/>
              <a:t>Análisis:</a:t>
            </a:r>
          </a:p>
          <a:p>
            <a:r>
              <a:rPr lang="es-ES_tradnl" sz="1000"/>
              <a:t>Considérense dos señales, f1 y f2, cuya frecuencia nominal sea 5 MHz, la primera, f1, proveniente de una referencia primaria y la segunda, f2, proveniente de un oscilador de cuarzo. Además, considérese que al principio las dos señales se encuentran en fase.</a:t>
            </a:r>
          </a:p>
          <a:p>
            <a:r>
              <a:rPr lang="es-ES_tradnl" sz="1000"/>
              <a:t>Al primer cruce por cero (en este caso de negativo a positivo de f2) se activa la puerta principal del Contador de Intervalos de Tiempo comenzando a contar el número de pulsos de la base de tiempo y terminando de contar cuando la otra señal (f1) cruza por cero (de negativo a positivo), según el número de pulsos de la base de tiempo contados, el contador determina que la diferencia de fase es de 35 ns, como se muestra.</a:t>
            </a:r>
          </a:p>
          <a:p>
            <a:endParaRPr lang="es-ES_tradnl" sz="1000"/>
          </a:p>
          <a:p>
            <a:r>
              <a:rPr lang="es-ES_tradnl" sz="1000"/>
              <a:t>Haciendo la misma operación, al siguiente cruce por cero de ambas señales, el contador determina que la deferencia de tiempo es de 70 ns. Así, repitiendo el proceso llegamos a tener una diferencia de tiempo de 200 ns, misma que es igual al período de la señal (5 MHz</a:t>
            </a:r>
            <a:r>
              <a:rPr lang="es-ES" sz="1000"/>
              <a:t>).</a:t>
            </a:r>
          </a:p>
          <a:p>
            <a:r>
              <a:rPr lang="es-ES_tradnl" sz="1000"/>
              <a:t>Repitiendo el proceso, la siguiente diferencia registrada por nuestro sistema tendrá un valor próximo a 35 ns.</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52322" name="Rectangle 2"/>
          <p:cNvSpPr>
            <a:spLocks noGrp="1" noRot="1" noChangeAspect="1" noChangeArrowheads="1" noTextEdit="1"/>
          </p:cNvSpPr>
          <p:nvPr>
            <p:ph type="sldImg"/>
          </p:nvPr>
        </p:nvSpPr>
        <p:spPr>
          <a:xfrm>
            <a:off x="1135063" y="688975"/>
            <a:ext cx="4587875" cy="3441700"/>
          </a:xfrm>
          <a:ln/>
        </p:spPr>
      </p:sp>
      <p:sp>
        <p:nvSpPr>
          <p:cNvPr id="952323"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r>
              <a:rPr lang="es-ES_tradnl" sz="1000"/>
              <a:t>CASO IDEAL EN EL QUE LA FRECUENCIA BAJO COMPARACIÓN ES PERFECTA</a:t>
            </a:r>
          </a:p>
          <a:p>
            <a:r>
              <a:rPr lang="es-ES_tradnl" sz="1000"/>
              <a:t>Considérense dos señales, f1 y f2, cuya frecuencia nominal sea 5 MHz, ambas “perfectas”, es decir, sin fluctuaciones ni inestabilidades. Además, considérese también que ambas están en fase, una respecto a la otra.</a:t>
            </a:r>
          </a:p>
          <a:p>
            <a:endParaRPr lang="es-ES_tradnl" sz="1000"/>
          </a:p>
          <a:p>
            <a:r>
              <a:rPr lang="es-ES_tradnl" sz="1000"/>
              <a:t>¿Cómo debería de ser el gráfico que represente la diferencia de fase entre éstas?</a:t>
            </a:r>
          </a:p>
          <a:p>
            <a:r>
              <a:rPr lang="es-ES_tradnl" sz="1000"/>
              <a:t>Para empezar, como las señales están en fase, el gráfico que describa su diferencia debe comenzar en cero.</a:t>
            </a:r>
          </a:p>
          <a:p>
            <a:r>
              <a:rPr lang="es-ES_tradnl" sz="1000"/>
              <a:t>Después, como las señales están en fase y tienen el mismo valor de frecuencia, la diferencia es constante y el gráfico debe continuar como una línea recta y horizontal.</a:t>
            </a:r>
          </a:p>
          <a:p>
            <a:r>
              <a:rPr lang="es-ES_tradnl" sz="1000"/>
              <a:t>Así como se muestra en el gráfico.</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s-ES_tradnl" sz="1000"/>
              <a:t>CASO IDEAL EN EL QUE LA FRECUENCIA BAJO COMPARACIÓN ES PERFECTA PERO CON UN ERROR DE SINCRONIZACIÓN</a:t>
            </a:r>
          </a:p>
          <a:p>
            <a:r>
              <a:rPr lang="es-ES_tradnl" sz="1000"/>
              <a:t>Considérense dos señales, f1 y f2, cuya frecuencia nominal sea 5 MHz, ambas “perfectas”, es decir, sin fluctuaciones ni inestabilidades. Además, considérese también que existe un defasamiento de 90º ó t/4 entre ellas, como se muestra en la diapositiva.</a:t>
            </a:r>
          </a:p>
          <a:p>
            <a:r>
              <a:rPr lang="es-ES_tradnl" sz="1000"/>
              <a:t>¿Cómo debería de ser el gráfico que represente la diferencia de fase entre éstas?</a:t>
            </a:r>
          </a:p>
          <a:p>
            <a:r>
              <a:rPr lang="es-ES_tradnl" sz="1000"/>
              <a:t>Para empezar, como las señales están defasadas T/4, el gráfico que describa su diferencia debe comenzar en T/4.</a:t>
            </a:r>
          </a:p>
          <a:p>
            <a:r>
              <a:rPr lang="es-ES_tradnl" sz="1000"/>
              <a:t>Después, como las señales tienen el mismo valor de frecuencia, la diferencia es constante y el gráfico debe continuar como una línea recta y horizontal.</a:t>
            </a:r>
          </a:p>
          <a:p>
            <a:r>
              <a:rPr lang="es-ES_tradnl" sz="1000"/>
              <a:t>Así como se muestra en el gráfico.</a:t>
            </a:r>
            <a:r>
              <a:rPr lang="es-ES_tradnl" sz="1000">
                <a:solidFill>
                  <a:schemeClr val="bg2"/>
                </a:solidFill>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r>
              <a:rPr lang="es-ES_tradnl" sz="1000"/>
              <a:t>CASO IDEAL EN EL QUE LA FRECUENCIA BAJO COMPARACIÓN ES PERFECTA PERO CON UN ERROR DE SINTONIZACIÓN Y SINTONIZACIÓN</a:t>
            </a:r>
          </a:p>
          <a:p>
            <a:r>
              <a:rPr lang="es-ES_tradnl" sz="1000"/>
              <a:t>Considérense dos señales, f1 y f2, cuya frecuencia nominal sea 5 MHz, ambas “perfectas”, es decir, sin fluctuaciones ni inestabilidades. Además, considérese también que existe un defasamiento de 90º ó t/4 entre ellas y que la señal bajo comparación tiene un corrimiento positivo constante.</a:t>
            </a:r>
          </a:p>
          <a:p>
            <a:r>
              <a:rPr lang="es-ES_tradnl" sz="1000"/>
              <a:t>¿Cómo debería de ser el gráfico que represente la diferencia de fase entre éstas?</a:t>
            </a:r>
          </a:p>
          <a:p>
            <a:r>
              <a:rPr lang="es-ES_tradnl" sz="1000"/>
              <a:t>Para empezar, como las señales están defasadas T/4, el gráfico que describa su diferencia debe comenzar en T/4.</a:t>
            </a:r>
          </a:p>
          <a:p>
            <a:r>
              <a:rPr lang="es-ES_tradnl" sz="1000"/>
              <a:t>Después, como la señal bajo comparación tiene un corrimiento constate (es ligeramente mayor) la diferencia debe de ir aumentando linealmente en el tiempo y el gráfico debe continuar como una línea recta con cierta pendiente positiva. A esta pendiente m se le conoce como desviación fraccional de frecuencia y da cuenta del valor de la diferencia que existe entre las frecuencias.</a:t>
            </a:r>
          </a:p>
          <a:p>
            <a:r>
              <a:rPr lang="es-ES_tradnl" sz="1000"/>
              <a:t>Así como se muestra en el gráfico.</a:t>
            </a:r>
            <a:r>
              <a:rPr lang="es-ES_tradnl" sz="1000">
                <a:solidFill>
                  <a:schemeClr val="bg2"/>
                </a:solidFill>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67330" name="Rectangle 2"/>
          <p:cNvSpPr>
            <a:spLocks noGrp="1" noRot="1" noChangeAspect="1" noChangeArrowheads="1" noTextEdit="1"/>
          </p:cNvSpPr>
          <p:nvPr>
            <p:ph type="sldImg"/>
          </p:nvPr>
        </p:nvSpPr>
        <p:spPr>
          <a:ln/>
        </p:spPr>
      </p:sp>
      <p:sp>
        <p:nvSpPr>
          <p:cNvPr id="867331" name="Rectangle 3"/>
          <p:cNvSpPr>
            <a:spLocks noGrp="1" noChangeArrowheads="1"/>
          </p:cNvSpPr>
          <p:nvPr>
            <p:ph type="body" idx="1"/>
          </p:nvPr>
        </p:nvSpPr>
        <p:spPr/>
        <p:txBody>
          <a:bodyPr/>
          <a:lstStyle/>
          <a:p>
            <a:r>
              <a:rPr lang="es-ES_tradnl" sz="1000"/>
              <a:t>CASO EN EL QUE LA FRECUENCIA BAJO COMPARACIÓN TIENE UN CORRIMIENTO LINEAL EN EL TIEMPO</a:t>
            </a:r>
          </a:p>
          <a:p>
            <a:r>
              <a:rPr lang="es-ES_tradnl" sz="1000"/>
              <a:t>Considérense dos señales, f1 y f2, cuya frecuencia nominal sea 5 MHz. Además, considérese también que existe un defasamiento de 90º ó t/4 entre ellas y que la señal bajo comparación tiene un corrimiento lineal en el tiempo, como se muestra en el gráfico.</a:t>
            </a:r>
          </a:p>
          <a:p>
            <a:r>
              <a:rPr lang="es-ES_tradnl" sz="1000"/>
              <a:t>¿Cómo debería de ser el gráfico que represente la diferencia de fase entre éstas?</a:t>
            </a:r>
          </a:p>
          <a:p>
            <a:r>
              <a:rPr lang="es-ES_tradnl" sz="1000"/>
              <a:t>Para empezar, como las señales están defasadas T/4, el gráfico que describa su diferencia debe comenzar en T/4.</a:t>
            </a:r>
          </a:p>
          <a:p>
            <a:r>
              <a:rPr lang="es-ES_tradnl" sz="1000"/>
              <a:t>Después, como la señal bajo comparación tiene un corrimiento que aumenta con el tiempo (el corrimiento aumenta con forme transcurre el tiempo) la diferencia debe de ir aumentando conforme transcurre el tiempo y el gráfico debe continuar como una línea curva. </a:t>
            </a:r>
          </a:p>
          <a:p>
            <a:r>
              <a:rPr lang="es-ES_tradnl" sz="1000"/>
              <a:t>Así como se muestra en el gráfico.</a:t>
            </a:r>
            <a:r>
              <a:rPr lang="es-ES_tradnl" sz="1000">
                <a:solidFill>
                  <a:schemeClr val="bg2"/>
                </a:solidFill>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89858" name="Rectangle 2"/>
          <p:cNvSpPr>
            <a:spLocks noGrp="1" noRot="1" noChangeAspect="1" noChangeArrowheads="1" noTextEdit="1"/>
          </p:cNvSpPr>
          <p:nvPr>
            <p:ph type="sldImg"/>
          </p:nvPr>
        </p:nvSpPr>
        <p:spPr>
          <a:ln/>
        </p:spPr>
      </p:sp>
      <p:sp>
        <p:nvSpPr>
          <p:cNvPr id="889859" name="Rectangle 3"/>
          <p:cNvSpPr>
            <a:spLocks noGrp="1" noChangeArrowheads="1"/>
          </p:cNvSpPr>
          <p:nvPr>
            <p:ph type="body" idx="1"/>
          </p:nvPr>
        </p:nvSpPr>
        <p:spPr/>
        <p:txBody>
          <a:bodyPr/>
          <a:lstStyle/>
          <a:p>
            <a:r>
              <a:rPr lang="es-ES_tradnl" sz="1000"/>
              <a:t>CASO EN EL QUE LA FRECUENCIA BAJO COMPARACIÓN TIENE RUIDO ALEATORIO</a:t>
            </a:r>
          </a:p>
          <a:p>
            <a:r>
              <a:rPr lang="es-ES_tradnl" sz="1000"/>
              <a:t>Considérense dos señales, f1 y f2, cuya frecuencia nominal sea 5 MHz. Además, considérese también que existe un defasamiento de 90º ó t/4 entre ellas y que la señal bajo comparación tiene ruido aleatorio, como se muestra en el gráfico.</a:t>
            </a:r>
          </a:p>
          <a:p>
            <a:r>
              <a:rPr lang="es-ES_tradnl" sz="1000"/>
              <a:t>¿Cómo debería de ser el gráfico que represente la diferencia de fase entre éstas?</a:t>
            </a:r>
          </a:p>
          <a:p>
            <a:r>
              <a:rPr lang="es-ES_tradnl" sz="1000"/>
              <a:t>Para empezar, como las señales están defasadas T/4, el gráfico que describa su diferencia debe comenzar en T/4.</a:t>
            </a:r>
          </a:p>
          <a:p>
            <a:r>
              <a:rPr lang="es-ES_tradnl" sz="1000"/>
              <a:t>Después, considerando las primeras dos terceras partes de las señales, la señal bajo comparación parece comportarse como si tuviera un corrimiento que aumenta con el tiempo (el corrimiento aumenta con forme transcurre el tiempo) la diferencia, hasta este punto, debe de ir aumentando conforme transcurre el tiempo. En la última tercera parte de la señal, la frecuencia de la señal bajo comparación empieza a disminuir hasta igualar a la frecuencia de referencia, la diferencia observada debe tender a una línea horizontal tanto, como sea igualada la frecuencia con la referencia. </a:t>
            </a:r>
          </a:p>
          <a:p>
            <a:r>
              <a:rPr lang="es-ES_tradnl" sz="1000"/>
              <a:t>Así como se muestra en el gráfico.</a:t>
            </a:r>
            <a:r>
              <a:rPr lang="es-ES_tradnl" sz="1000">
                <a:solidFill>
                  <a:schemeClr val="bg2"/>
                </a:solidFill>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54370" name="Rectangle 2"/>
          <p:cNvSpPr>
            <a:spLocks noGrp="1" noRot="1" noChangeAspect="1" noChangeArrowheads="1" noTextEdit="1"/>
          </p:cNvSpPr>
          <p:nvPr>
            <p:ph type="sldImg"/>
          </p:nvPr>
        </p:nvSpPr>
        <p:spPr>
          <a:xfrm>
            <a:off x="1135063" y="688975"/>
            <a:ext cx="4587875" cy="3441700"/>
          </a:xfrm>
          <a:ln/>
        </p:spPr>
      </p:sp>
      <p:sp>
        <p:nvSpPr>
          <p:cNvPr id="954371"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891906" name="Rectangle 2"/>
          <p:cNvSpPr>
            <a:spLocks noGrp="1" noRot="1" noChangeAspect="1" noChangeArrowheads="1" noTextEdit="1"/>
          </p:cNvSpPr>
          <p:nvPr>
            <p:ph type="sldImg"/>
          </p:nvPr>
        </p:nvSpPr>
        <p:spPr>
          <a:ln/>
        </p:spPr>
      </p:sp>
      <p:sp>
        <p:nvSpPr>
          <p:cNvPr id="891907" name="Rectangle 3"/>
          <p:cNvSpPr>
            <a:spLocks noGrp="1" noChangeArrowheads="1"/>
          </p:cNvSpPr>
          <p:nvPr>
            <p:ph type="body" idx="1"/>
          </p:nvPr>
        </p:nvSpPr>
        <p:spPr/>
        <p:txBody>
          <a:bodyPr/>
          <a:lstStyle/>
          <a:p>
            <a:r>
              <a:rPr lang="es-ES_tradnl" sz="1000"/>
              <a:t>La técnica de medición “Heterodina” o “batido de frecuencias” es una de las técnica mas comunes, capaz de resolver fluctuaciones de frecuencia muy pequeñas.</a:t>
            </a:r>
          </a:p>
          <a:p>
            <a:r>
              <a:rPr lang="es-ES_tradnl" sz="1000"/>
              <a:t>En este método la señal del oscilador bajo prueba se mezcla con una señal de referencia de casi el mismo valor, obteniendo a la salida del mezclador la suma y diferencia de las frecuencias:</a:t>
            </a:r>
          </a:p>
          <a:p>
            <a:endParaRPr lang="es-ES_tradnl" sz="1000"/>
          </a:p>
          <a:p>
            <a:endParaRPr lang="es-ES_tradnl" sz="1000"/>
          </a:p>
          <a:p>
            <a:endParaRPr lang="es-ES_tradnl" sz="1000"/>
          </a:p>
          <a:p>
            <a:r>
              <a:rPr lang="es-ES_tradnl" sz="1000"/>
              <a:t>Empleando un filtro pasa bajas, se atenúan la frecuencias altas, es decir, la suma de las frecuencias, dejando, así, pasar las frecuencias bajas, es decir, la diferencia de las frecuencias.</a:t>
            </a:r>
          </a:p>
          <a:p>
            <a:r>
              <a:rPr lang="es-ES_tradnl" sz="1000"/>
              <a:t>Esta técnica es comúnmente usada para aumentar la resolución de las mediciones.</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891908" name="Object 4"/>
          <p:cNvGraphicFramePr>
            <a:graphicFrameLocks noChangeAspect="1"/>
          </p:cNvGraphicFramePr>
          <p:nvPr/>
        </p:nvGraphicFramePr>
        <p:xfrm>
          <a:off x="1916113" y="5526088"/>
          <a:ext cx="2857500" cy="215900"/>
        </p:xfrm>
        <a:graphic>
          <a:graphicData uri="http://schemas.openxmlformats.org/presentationml/2006/ole">
            <mc:AlternateContent xmlns:mc="http://schemas.openxmlformats.org/markup-compatibility/2006">
              <mc:Choice xmlns:v="urn:schemas-microsoft-com:vml" Requires="v">
                <p:oleObj spid="_x0000_s891911" name="Ecuación" r:id="rId4" imgW="2857500" imgH="215900" progId="">
                  <p:embed/>
                </p:oleObj>
              </mc:Choice>
              <mc:Fallback>
                <p:oleObj name="Ecuación" r:id="rId4" imgW="2857500" imgH="2159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113" y="5526088"/>
                        <a:ext cx="28575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96002" name="Rectangle 2"/>
          <p:cNvSpPr>
            <a:spLocks noGrp="1" noRot="1" noChangeAspect="1" noChangeArrowheads="1" noTextEdit="1"/>
          </p:cNvSpPr>
          <p:nvPr>
            <p:ph type="sldImg"/>
          </p:nvPr>
        </p:nvSpPr>
        <p:spPr>
          <a:ln/>
        </p:spPr>
      </p:sp>
      <p:sp>
        <p:nvSpPr>
          <p:cNvPr id="896003" name="Rectangle 3"/>
          <p:cNvSpPr>
            <a:spLocks noGrp="1" noChangeArrowheads="1"/>
          </p:cNvSpPr>
          <p:nvPr>
            <p:ph type="body" idx="1"/>
          </p:nvPr>
        </p:nvSpPr>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80994" name="Rectangle 2"/>
          <p:cNvSpPr>
            <a:spLocks noGrp="1" noRot="1" noChangeAspect="1" noChangeArrowheads="1" noTextEdit="1"/>
          </p:cNvSpPr>
          <p:nvPr>
            <p:ph type="sldImg"/>
          </p:nvPr>
        </p:nvSpPr>
        <p:spPr>
          <a:xfrm>
            <a:off x="1135063" y="688975"/>
            <a:ext cx="4587875" cy="3441700"/>
          </a:xfrm>
          <a:ln/>
        </p:spPr>
      </p:sp>
      <p:sp>
        <p:nvSpPr>
          <p:cNvPr id="980995" name="Rectangle 3"/>
          <p:cNvSpPr>
            <a:spLocks noGrp="1" noChangeArrowheads="1"/>
          </p:cNvSpPr>
          <p:nvPr>
            <p:ph type="body" idx="1"/>
          </p:nvPr>
        </p:nvSpPr>
        <p:spPr>
          <a:noFill/>
          <a:ln/>
        </p:spPr>
        <p:txBody>
          <a:bodyPr/>
          <a:lstStyle/>
          <a:p>
            <a:r>
              <a:rPr lang="es-ES_tradnl"/>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56418" name="Rectangle 2"/>
          <p:cNvSpPr>
            <a:spLocks noGrp="1" noRot="1" noChangeAspect="1" noChangeArrowheads="1" noTextEdit="1"/>
          </p:cNvSpPr>
          <p:nvPr>
            <p:ph type="sldImg"/>
          </p:nvPr>
        </p:nvSpPr>
        <p:spPr>
          <a:xfrm>
            <a:off x="1135063" y="688975"/>
            <a:ext cx="4587875" cy="3441700"/>
          </a:xfrm>
          <a:ln/>
        </p:spPr>
      </p:sp>
      <p:sp>
        <p:nvSpPr>
          <p:cNvPr id="956419"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98050" name="Rectangle 2"/>
          <p:cNvSpPr>
            <a:spLocks noGrp="1" noRot="1" noChangeAspect="1" noChangeArrowheads="1" noTextEdit="1"/>
          </p:cNvSpPr>
          <p:nvPr>
            <p:ph type="sldImg"/>
          </p:nvPr>
        </p:nvSpPr>
        <p:spPr>
          <a:ln/>
        </p:spPr>
      </p:sp>
      <p:sp>
        <p:nvSpPr>
          <p:cNvPr id="898051" name="Rectangle 3"/>
          <p:cNvSpPr>
            <a:spLocks noGrp="1" noChangeArrowheads="1"/>
          </p:cNvSpPr>
          <p:nvPr>
            <p:ph type="body" idx="1"/>
          </p:nvPr>
        </p:nvSpPr>
        <p:spPr/>
        <p:txBody>
          <a:bodyPr/>
          <a:lstStyle/>
          <a:p>
            <a:r>
              <a:rPr lang="es-ES_tradnl" sz="1000"/>
              <a:t>El método de medición de diferencia de tiempo con doble mezclador es lo mejor que hay cuando se trata de comparar dos señales cuyas frecuencias son casi iguales.</a:t>
            </a:r>
          </a:p>
          <a:p>
            <a:r>
              <a:rPr lang="es-ES_tradnl" sz="1000"/>
              <a:t>El método consiste emplear doblemente el método de diferencia de frecuencias con mezclador, colocando un oscilador de apoyo, llamado oscilador común, éste tiene un valor de frecuencia con un corrimiento conocido. </a:t>
            </a:r>
          </a:p>
          <a:p>
            <a:r>
              <a:rPr lang="es-ES_tradnl" sz="1000"/>
              <a:t>Como se observa en la diapositiva, el corrimiento del oscilador común de 500 Hz, por lo tanto el valor de frecuencia a la salida de cada filtro pasa bajas deberá ser de aproximadamente 500 Hz. Posteriormente se comparan en fase estas señales obteniéndose su diferencia de fase.</a:t>
            </a:r>
          </a:p>
          <a:p>
            <a:r>
              <a:rPr lang="es-ES_tradnl" sz="1000"/>
              <a:t>Al reducir las expresiones matemáticas se puede concluir que la señal del oscilador común se elimina quedando solamente la diferencia de fase entre la señal del oscilador de referencia y el oscilador bajo prueba.</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pPr>
              <a:lnSpc>
                <a:spcPct val="90000"/>
              </a:lnSpc>
            </a:pPr>
            <a:r>
              <a:rPr lang="es-ES_tradnl" sz="1000"/>
              <a:t>La gráfica de la diapositiva muestra el comportamiento de las mediciones, muy similar que el método de medición directa de diferencia de fase. Aun que es necesario mencionar que a medida que las frecuencias comparadas (del oscilador de referencia y del oscilador bajo prueba) sean muy iguales, la pendiente de las mediciones se reducirá, haciéndose mas horizontal, de tal forma que el tiempo transcurrido para que se acumule un periodo de la señal pueda ser grande, talvez del orden de horas e incluso días.</a:t>
            </a:r>
          </a:p>
          <a:p>
            <a:pPr>
              <a:lnSpc>
                <a:spcPct val="90000"/>
              </a:lnSpc>
            </a:pPr>
            <a:r>
              <a:rPr lang="es-ES_tradnl" sz="1000"/>
              <a:t>El siguiente paso para poder determinar la estabilidad del oscilador bajo prueba es obtener la fase acumulada para posteriormente aplicar la varianza de Allan.</a:t>
            </a:r>
          </a:p>
          <a:p>
            <a:pPr>
              <a:lnSpc>
                <a:spcPct val="90000"/>
              </a:lnSpc>
            </a:pPr>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8" name="Rectangle 3"/>
          <p:cNvSpPr>
            <a:spLocks noGrp="1" noChangeArrowheads="1"/>
          </p:cNvSpPr>
          <p:nvPr>
            <p:ph type="dt" idx="1"/>
          </p:nvPr>
        </p:nvSpPr>
        <p:spPr>
          <a:ln/>
        </p:spPr>
        <p:txBody>
          <a:bodyPr/>
          <a:lstStyle/>
          <a:p>
            <a:r>
              <a:rPr lang="es-ES_tradnl"/>
              <a:t>División de Tiempo y Frecuencia</a:t>
            </a:r>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pPr>
              <a:lnSpc>
                <a:spcPct val="90000"/>
              </a:lnSpc>
            </a:pPr>
            <a:r>
              <a:rPr lang="es-ES_tradnl" sz="1000"/>
              <a:t>El gráfico de la diapositiva, muestra un gráfico típico de fase acumulada, corresponde a la comparación entre dos señales de 5 MHz, cuyo periodo es de 200 ns.</a:t>
            </a:r>
          </a:p>
          <a:p>
            <a:pPr>
              <a:lnSpc>
                <a:spcPct val="90000"/>
              </a:lnSpc>
            </a:pPr>
            <a:r>
              <a:rPr lang="es-ES_tradnl" sz="1000"/>
              <a:t>Así, con pocas operaciones matemáticas es posible estimar la diferencia de frecuencias entre los dos osciladores, de la siguiente forma:</a:t>
            </a:r>
          </a:p>
          <a:p>
            <a:pPr>
              <a:lnSpc>
                <a:spcPct val="90000"/>
              </a:lnSpc>
            </a:pPr>
            <a:r>
              <a:rPr lang="es-ES_tradnl" sz="1000"/>
              <a:t> </a:t>
            </a:r>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r>
              <a:rPr lang="es-ES_tradnl" sz="1000"/>
              <a:t>Considerando que:</a:t>
            </a:r>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r>
              <a:rPr lang="es-ES_tradnl" sz="1000"/>
              <a:t>Entonces, despejando f</a:t>
            </a:r>
            <a:r>
              <a:rPr lang="es-ES_tradnl" sz="1000" baseline="-25000"/>
              <a:t>1</a:t>
            </a:r>
            <a:r>
              <a:rPr lang="es-ES_tradnl" sz="1000"/>
              <a:t>:</a:t>
            </a:r>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endParaRPr lang="es-ES_tradnl" sz="1000"/>
          </a:p>
        </p:txBody>
      </p:sp>
      <p:graphicFrame>
        <p:nvGraphicFramePr>
          <p:cNvPr id="903172" name="Object 4"/>
          <p:cNvGraphicFramePr>
            <a:graphicFrameLocks noChangeAspect="1"/>
          </p:cNvGraphicFramePr>
          <p:nvPr/>
        </p:nvGraphicFramePr>
        <p:xfrm>
          <a:off x="2600325" y="5273675"/>
          <a:ext cx="1943100" cy="901700"/>
        </p:xfrm>
        <a:graphic>
          <a:graphicData uri="http://schemas.openxmlformats.org/presentationml/2006/ole">
            <mc:AlternateContent xmlns:mc="http://schemas.openxmlformats.org/markup-compatibility/2006">
              <mc:Choice xmlns:v="urn:schemas-microsoft-com:vml" Requires="v">
                <p:oleObj spid="_x0000_s903181" name="Ecuación" r:id="rId4" imgW="1943100" imgH="901700" progId="">
                  <p:embed/>
                </p:oleObj>
              </mc:Choice>
              <mc:Fallback>
                <p:oleObj name="Ecuación" r:id="rId4" imgW="1943100" imgH="9017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325" y="5273675"/>
                        <a:ext cx="1943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3173" name="Object 5"/>
          <p:cNvGraphicFramePr>
            <a:graphicFrameLocks noChangeAspect="1"/>
          </p:cNvGraphicFramePr>
          <p:nvPr/>
        </p:nvGraphicFramePr>
        <p:xfrm>
          <a:off x="2890838" y="6318250"/>
          <a:ext cx="1257300" cy="863600"/>
        </p:xfrm>
        <a:graphic>
          <a:graphicData uri="http://schemas.openxmlformats.org/presentationml/2006/ole">
            <mc:AlternateContent xmlns:mc="http://schemas.openxmlformats.org/markup-compatibility/2006">
              <mc:Choice xmlns:v="urn:schemas-microsoft-com:vml" Requires="v">
                <p:oleObj spid="_x0000_s903182" name="Ecuación" r:id="rId6" imgW="1256755" imgH="863225" progId="">
                  <p:embed/>
                </p:oleObj>
              </mc:Choice>
              <mc:Fallback>
                <p:oleObj name="Ecuación" r:id="rId6" imgW="1256755" imgH="863225"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838" y="6318250"/>
                        <a:ext cx="12573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3174" name="Object 6"/>
          <p:cNvGraphicFramePr>
            <a:graphicFrameLocks noChangeAspect="1"/>
          </p:cNvGraphicFramePr>
          <p:nvPr/>
        </p:nvGraphicFramePr>
        <p:xfrm>
          <a:off x="2673350" y="7542213"/>
          <a:ext cx="1447800" cy="723900"/>
        </p:xfrm>
        <a:graphic>
          <a:graphicData uri="http://schemas.openxmlformats.org/presentationml/2006/ole">
            <mc:AlternateContent xmlns:mc="http://schemas.openxmlformats.org/markup-compatibility/2006">
              <mc:Choice xmlns:v="urn:schemas-microsoft-com:vml" Requires="v">
                <p:oleObj spid="_x0000_s903183" name="Ecuación" r:id="rId8" imgW="1447172" imgH="723586" progId="">
                  <p:embed/>
                </p:oleObj>
              </mc:Choice>
              <mc:Fallback>
                <p:oleObj name="Ecuación" r:id="rId8" imgW="1447172" imgH="723586" progId="">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3350" y="7542213"/>
                        <a:ext cx="14478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pPr>
              <a:lnSpc>
                <a:spcPct val="90000"/>
              </a:lnSpc>
            </a:pPr>
            <a:r>
              <a:rPr lang="es-ES_tradnl" sz="1000"/>
              <a:t>La diapositiva muestra un gráfico típico de la Desviación de Allan. Los resultados corresponden a un oscilador de Cuarzo de buenas características metrológicas.</a:t>
            </a:r>
          </a:p>
          <a:p>
            <a:pPr>
              <a:lnSpc>
                <a:spcPct val="90000"/>
              </a:lnSpc>
            </a:pPr>
            <a:r>
              <a:rPr lang="es-ES_tradnl" sz="1000"/>
              <a:t>La interpretación de los resultados de aplicar la Varianza de Allan se comentaran con mayor detalle en el tema de Varianza de Allan.</a:t>
            </a:r>
          </a:p>
          <a:p>
            <a:pPr>
              <a:lnSpc>
                <a:spcPct val="90000"/>
              </a:lnSpc>
            </a:pPr>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93954" name="Rectangle 2"/>
          <p:cNvSpPr>
            <a:spLocks noGrp="1" noRot="1" noChangeAspect="1" noChangeArrowheads="1" noTextEdit="1"/>
          </p:cNvSpPr>
          <p:nvPr>
            <p:ph type="sldImg"/>
          </p:nvPr>
        </p:nvSpPr>
        <p:spPr>
          <a:xfrm>
            <a:off x="1135063" y="688975"/>
            <a:ext cx="4587875" cy="3441700"/>
          </a:xfrm>
          <a:ln/>
        </p:spPr>
      </p:sp>
      <p:sp>
        <p:nvSpPr>
          <p:cNvPr id="893955"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r>
              <a:rPr lang="es-ES" sz="1000"/>
              <a:t>El promedio de la frecuencia se mide más directamente usando un contador de frecuencias, de esta forma, el contador determina el número de ciclos </a:t>
            </a:r>
            <a:r>
              <a:rPr lang="es-ES" sz="1000" b="1"/>
              <a:t>M</a:t>
            </a:r>
            <a:r>
              <a:rPr lang="es-ES" sz="1000"/>
              <a:t> que ocurren durante un intervalo de tiempo </a:t>
            </a:r>
            <a:r>
              <a:rPr lang="es-ES" sz="1000" b="1"/>
              <a:t>t</a:t>
            </a:r>
            <a:r>
              <a:rPr lang="es-ES" sz="1000"/>
              <a:t> dado por la base de tiempo de referencia.</a:t>
            </a:r>
          </a:p>
          <a:p>
            <a:r>
              <a:rPr lang="es-ES_tradnl" sz="1000"/>
              <a:t>Para la implementación de este método de medición es necesario contar con un Contador de Frecuencias, conocido también como frecuencímetro y una señal bajo prueba. Adicionalmente es deseable que se encuentre automatizado el sistema para poder realizar una gran cantidad de mediciones y asegurar que no existen tiempos muertos entre cada una de ellas.</a:t>
            </a:r>
          </a:p>
          <a:p>
            <a:r>
              <a:rPr lang="es-ES_tradnl" sz="100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p:txBody>
          <a:bodyPr/>
          <a:lstStyle/>
          <a:p>
            <a:r>
              <a:rPr lang="es-ES_tradnl" sz="1000"/>
              <a:t>Un gráfico típico de mediciones de frecuencia se muestra en la diapositiva. En el gráfico, el eje vertical muestra la frecuencia medida (en unidades de Hertz). En el eje horizontal, se muestra el tiempo transcurrido o mejor dicho, el intervalo de tiempo de medición, las unidades son segundos.</a:t>
            </a:r>
          </a:p>
          <a:p>
            <a:r>
              <a:rPr lang="es-ES_tradnl" sz="1000"/>
              <a:t>Observando el gráfico es posible determinar que la captura de las mediciones se realizó con tiempos de premediación, </a:t>
            </a:r>
            <a:r>
              <a:rPr lang="es-ES_tradnl" sz="1000" b="1">
                <a:latin typeface="Symbol" pitchFamily="18" charset="2"/>
              </a:rPr>
              <a:t>t</a:t>
            </a:r>
            <a:r>
              <a:rPr lang="es-ES_tradnl" sz="1000">
                <a:latin typeface="Symbol" pitchFamily="18" charset="2"/>
              </a:rPr>
              <a:t>,</a:t>
            </a:r>
            <a:r>
              <a:rPr lang="es-ES_tradnl" sz="1000"/>
              <a:t> igual a un segundo, y que el total de la muestra corresponde a 36 000 </a:t>
            </a:r>
            <a:r>
              <a:rPr lang="es-ES_tradnl" sz="1000" b="1"/>
              <a:t>s</a:t>
            </a:r>
            <a:r>
              <a:rPr lang="es-ES_tradnl" sz="1000"/>
              <a:t> de medición.</a:t>
            </a:r>
          </a:p>
          <a:p>
            <a:r>
              <a:rPr lang="es-ES_tradnl" sz="1000"/>
              <a:t>Echando un vistazo rápido al gráfico de mediciones es posible estimar una frecuencia promedio, cierta dispersión respecto al promedio y también permite tener una idea de la estabilidad a largo plazo del oscilador. </a:t>
            </a:r>
          </a:p>
          <a:p>
            <a:r>
              <a:rPr lang="es-ES_tradnl" sz="1000"/>
              <a:t>Para estimar la estabilidad de este oscilador, se usa la Desviación de Allan, tomando las mediciones tal como se obtuvieron.</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58466" name="Rectangle 2"/>
          <p:cNvSpPr>
            <a:spLocks noGrp="1" noRot="1" noChangeAspect="1" noChangeArrowheads="1" noTextEdit="1"/>
          </p:cNvSpPr>
          <p:nvPr>
            <p:ph type="sldImg"/>
          </p:nvPr>
        </p:nvSpPr>
        <p:spPr>
          <a:xfrm>
            <a:off x="1135063" y="688975"/>
            <a:ext cx="4587875" cy="3441700"/>
          </a:xfrm>
          <a:ln/>
        </p:spPr>
      </p:sp>
      <p:sp>
        <p:nvSpPr>
          <p:cNvPr id="958467"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r>
              <a:rPr lang="es-ES_tradnl" sz="1000"/>
              <a:t>La medición de diferencia de fase consiste básicamente en determinar el valor del intervalo de tiempo que existe entre el momento en que una de las señales cruza el cero (sentido de positivo a negativo o viceversa) y el momento en que lo hace la otra (en le mismo sentido), tal como se muestra en la diapositiva.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r>
              <a:rPr lang="es-ES_tradnl" sz="1000"/>
              <a:t>Una técnica común para la medición de diferencia de fase entre osciladores con valores de frecuencia cercanas es este método de medición directa de intervalo de tiempo.</a:t>
            </a:r>
          </a:p>
          <a:p>
            <a:r>
              <a:rPr lang="es-ES_tradnl" sz="1000"/>
              <a:t>Para la implementación de este método de medición es necesario contar con un Contador de Intervalos de Tiempo, una señal de referencia y una señal bajo prueba procurando que la diferencia de frecuencia entre las dos señales no sea demasiada. Adicionalmente es deseable que se encuentre automatizado el sistema para poder realizar una gran cantidad de mediciones y asegurar que no existen tiempos muertos entre cada una de ellas.</a:t>
            </a:r>
          </a:p>
          <a:p>
            <a:r>
              <a:rPr lang="es-ES" sz="1000"/>
              <a:t>En la forma más sencilla de esta técnica, un contador de intervalo de tiempo se </a:t>
            </a:r>
            <a:r>
              <a:rPr lang="es-ES" sz="1000" b="1"/>
              <a:t>inicia</a:t>
            </a:r>
            <a:r>
              <a:rPr lang="es-ES" sz="1000"/>
              <a:t> arbitrariamente en algún cruce por cero (yendo a positivo) de la señal de un oscilador (empezando en V10 al tiempo </a:t>
            </a:r>
            <a:r>
              <a:rPr lang="es-ES" sz="1000" b="1"/>
              <a:t>t1</a:t>
            </a:r>
            <a:r>
              <a:rPr lang="es-ES" sz="1000"/>
              <a:t>) y se </a:t>
            </a:r>
            <a:r>
              <a:rPr lang="es-ES" sz="1000" b="1"/>
              <a:t>detiene</a:t>
            </a:r>
            <a:r>
              <a:rPr lang="es-ES" sz="1000"/>
              <a:t> en el próximo cruce por cero (yendo a positivo) de la señal del segundo oscilador (detenido en V20 en el tiempo </a:t>
            </a:r>
            <a:r>
              <a:rPr lang="es-ES" sz="1000" b="1"/>
              <a:t>t2</a:t>
            </a:r>
            <a:r>
              <a:rPr lang="es-ES" sz="1000"/>
              <a:t>). Así, el contador de intervalos de tiempo despliega la medición en su indicador.</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es-ES_tradnl" sz="1000"/>
              <a:t>Un gráfico típico de mediciones de diferencia de fase se muestra en la diapositiva. En el gráfico, el eje vertical muestra las diferencias de fase (en unidades de grados) entre las dos señales comparadas. En el eje horizontal, se muestra el tiempo transcurrido o mejor dicho, el intervalo de tiempo de medición, las unidades son segundos.</a:t>
            </a:r>
          </a:p>
          <a:p>
            <a:r>
              <a:rPr lang="es-ES_tradnl" sz="1000"/>
              <a:t>Observando el gráfico es posible determinar que la captura de las mediciones se realizó con tiempos de premediación, </a:t>
            </a:r>
            <a:r>
              <a:rPr lang="es-ES_tradnl" sz="1000">
                <a:latin typeface="Symbol" pitchFamily="18" charset="2"/>
              </a:rPr>
              <a:t>t,</a:t>
            </a:r>
            <a:r>
              <a:rPr lang="es-ES_tradnl" sz="1000"/>
              <a:t> igual a un segundo, y que el total de la muestra corresponde a 100 s de medición.</a:t>
            </a:r>
          </a:p>
          <a:p>
            <a:r>
              <a:rPr lang="es-ES_tradnl" sz="1000"/>
              <a:t>Siguiendo la trayectoria del trazado, de izquierda a derecha, encontramos que las primeras mediciones  comparten una pendiente muy parecida hasta la primera ocurrencia  (medición número 7) en -180º presentándose salto de 360º hasta la siguiente medición (medición número 8), este evento significa que se ha acumulado la máxima diferencia de fase posible entre los periodos de la frecuencia de las señales comparados, en unidades de grados esto significa 360º (de 180º a -180º).</a:t>
            </a:r>
          </a:p>
          <a:p>
            <a:r>
              <a:rPr lang="es-ES_tradnl" sz="1000"/>
              <a:t>Así, podemos rápidamente determinar cuántos períodos se han acumulado en nuestra muestra de 100 mediciones. Suponiendo que nuestras mediciones correspondan a la diferencia de fase entre dos osciladores con frecuencia nominal igual a 5 MHz, entonces podemos decir que la fase acumulada en 100 segundos de medición es igual a:</a:t>
            </a:r>
          </a:p>
          <a:p>
            <a:endParaRPr lang="es-ES_tradnl" sz="1000"/>
          </a:p>
          <a:p>
            <a:r>
              <a:rPr lang="es-ES_tradnl" sz="1000"/>
              <a:t>Para estimar la estabilidad de este oscilador, se usa la Desviación de Allan considerando la fase acumulada, es decir, es necesario procesar las mediciones antes de poder aplicarles la Desviación de Allan. _____________________________________</a:t>
            </a:r>
          </a:p>
        </p:txBody>
      </p:sp>
      <p:graphicFrame>
        <p:nvGraphicFramePr>
          <p:cNvPr id="856068" name="Object 4"/>
          <p:cNvGraphicFramePr>
            <a:graphicFrameLocks noChangeAspect="1"/>
          </p:cNvGraphicFramePr>
          <p:nvPr/>
        </p:nvGraphicFramePr>
        <p:xfrm>
          <a:off x="2565400" y="7399338"/>
          <a:ext cx="1422400" cy="203200"/>
        </p:xfrm>
        <a:graphic>
          <a:graphicData uri="http://schemas.openxmlformats.org/presentationml/2006/ole">
            <mc:AlternateContent xmlns:mc="http://schemas.openxmlformats.org/markup-compatibility/2006">
              <mc:Choice xmlns:v="urn:schemas-microsoft-com:vml" Requires="v">
                <p:oleObj spid="_x0000_s856071" name="Ecuación" r:id="rId4" imgW="1422400" imgH="203200" progId="">
                  <p:embed/>
                </p:oleObj>
              </mc:Choice>
              <mc:Fallback>
                <p:oleObj name="Ecuación" r:id="rId4" imgW="1422400" imgH="2032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5400" y="7399338"/>
                        <a:ext cx="14224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número de diapositiva"/>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extLst>
      <p:ext uri="{BB962C8B-B14F-4D97-AF65-F5344CB8AC3E}">
        <p14:creationId xmlns:p14="http://schemas.microsoft.com/office/powerpoint/2010/main" val="3491131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pPr/>
              <a:t>10/19/2012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183859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pPr/>
              <a:t>10/19/2012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359520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796925"/>
            <a:ext cx="8507413" cy="4864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02950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84200" y="796925"/>
            <a:ext cx="8380413" cy="471488"/>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546225"/>
            <a:ext cx="411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724400" y="15462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724400" y="36798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fecha"/>
          <p:cNvSpPr>
            <a:spLocks noGrp="1"/>
          </p:cNvSpPr>
          <p:nvPr>
            <p:ph type="dt" sz="half" idx="10"/>
          </p:nvPr>
        </p:nvSpPr>
        <p:spPr>
          <a:xfrm>
            <a:off x="539750" y="6400800"/>
            <a:ext cx="1905000" cy="457200"/>
          </a:xfrm>
        </p:spPr>
        <p:txBody>
          <a:bodyPr/>
          <a:lstStyle>
            <a:lvl1pPr>
              <a:defRPr/>
            </a:lvl1pPr>
          </a:lstStyle>
          <a:p>
            <a:r>
              <a:rPr lang="es-MX" dirty="0" smtClean="0"/>
              <a:t>Curso de metrología de tiempo y frecuencia / INDECOPI/ LIMA / PERU / MAR-2010</a:t>
            </a:r>
            <a:endParaRPr lang="es-ES" dirty="0"/>
          </a:p>
        </p:txBody>
      </p:sp>
      <p:sp>
        <p:nvSpPr>
          <p:cNvPr id="7" name="6 Marcador de pie de página"/>
          <p:cNvSpPr>
            <a:spLocks noGrp="1"/>
          </p:cNvSpPr>
          <p:nvPr>
            <p:ph type="ftr" sz="quarter" idx="11"/>
          </p:nvPr>
        </p:nvSpPr>
        <p:spPr>
          <a:xfrm>
            <a:off x="5292725" y="6381750"/>
            <a:ext cx="2895600" cy="457200"/>
          </a:xfrm>
        </p:spPr>
        <p:txBody>
          <a:bodyPr/>
          <a:lstStyle>
            <a:lvl1pPr>
              <a:defRPr/>
            </a:lvl1pPr>
          </a:lstStyle>
          <a:p>
            <a:r>
              <a:rPr lang="es-ES"/>
              <a:t>Sistema Interamericano de Metrología, SIM</a:t>
            </a:r>
            <a:endParaRPr lang="es-ES" b="0">
              <a:effectLst/>
            </a:endParaRPr>
          </a:p>
        </p:txBody>
      </p:sp>
    </p:spTree>
    <p:extLst>
      <p:ext uri="{BB962C8B-B14F-4D97-AF65-F5344CB8AC3E}">
        <p14:creationId xmlns:p14="http://schemas.microsoft.com/office/powerpoint/2010/main" val="11646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584200" y="796925"/>
            <a:ext cx="8380413" cy="471488"/>
          </a:xfrm>
        </p:spPr>
        <p:txBody>
          <a:bodyPr/>
          <a:lstStyle/>
          <a:p>
            <a:r>
              <a:rPr lang="es-ES" smtClean="0"/>
              <a:t>Haga clic para modificar el estilo de título del patrón</a:t>
            </a:r>
            <a:endParaRPr lang="es-MX"/>
          </a:p>
        </p:txBody>
      </p:sp>
      <p:sp>
        <p:nvSpPr>
          <p:cNvPr id="3" name="2 Marcador de contenido"/>
          <p:cNvSpPr>
            <a:spLocks noGrp="1"/>
          </p:cNvSpPr>
          <p:nvPr>
            <p:ph sz="quarter" idx="1"/>
          </p:nvPr>
        </p:nvSpPr>
        <p:spPr>
          <a:xfrm>
            <a:off x="457200" y="15462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724400" y="15462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57200" y="36798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contenido"/>
          <p:cNvSpPr>
            <a:spLocks noGrp="1"/>
          </p:cNvSpPr>
          <p:nvPr>
            <p:ph sz="quarter" idx="4"/>
          </p:nvPr>
        </p:nvSpPr>
        <p:spPr>
          <a:xfrm>
            <a:off x="4724400" y="36798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539750" y="6400800"/>
            <a:ext cx="1905000" cy="457200"/>
          </a:xfrm>
          <a:prstGeom prst="rect">
            <a:avLst/>
          </a:prstGeom>
        </p:spPr>
        <p:txBody>
          <a:bodyPr/>
          <a:lstStyle>
            <a:lvl1pPr>
              <a:defRPr/>
            </a:lvl1pPr>
          </a:lstStyle>
          <a:p>
            <a:r>
              <a:rPr lang="es-MX"/>
              <a:t>Curso de metrología de tiempo y frecuencia / INTI / FEB-2008</a:t>
            </a:r>
            <a:endParaRPr lang="es-ES"/>
          </a:p>
        </p:txBody>
      </p:sp>
      <p:sp>
        <p:nvSpPr>
          <p:cNvPr id="8" name="7 Marcador de pie de página"/>
          <p:cNvSpPr>
            <a:spLocks noGrp="1"/>
          </p:cNvSpPr>
          <p:nvPr>
            <p:ph type="ftr" sz="quarter" idx="11"/>
          </p:nvPr>
        </p:nvSpPr>
        <p:spPr>
          <a:xfrm>
            <a:off x="5292725" y="6381750"/>
            <a:ext cx="2895600" cy="457200"/>
          </a:xfrm>
        </p:spPr>
        <p:txBody>
          <a:bodyPr/>
          <a:lstStyle>
            <a:lvl1pPr>
              <a:defRPr/>
            </a:lvl1pPr>
          </a:lstStyle>
          <a:p>
            <a:r>
              <a:rPr lang="es-ES"/>
              <a:t>Sistema Interamericano de Metrología, SIM</a:t>
            </a:r>
            <a:endParaRPr lang="es-ES" b="0">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157566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pPr/>
              <a:t>10/19/2012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extLst>
      <p:ext uri="{BB962C8B-B14F-4D97-AF65-F5344CB8AC3E}">
        <p14:creationId xmlns:p14="http://schemas.microsoft.com/office/powerpoint/2010/main" val="168807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pPr/>
              <a:t>10/19/2012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3883127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4AB02A5-4FE5-49D9-9E24-09F23B90C450}" type="datetimeFigureOut">
              <a:rPr lang="en-US" smtClean="0"/>
              <a:pPr/>
              <a:t>10/19/2012</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306236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4AB02A5-4FE5-49D9-9E24-09F23B90C450}" type="datetimeFigureOut">
              <a:rPr lang="en-US" smtClean="0"/>
              <a:pPr/>
              <a:t>10/19/2012</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2751323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4AB02A5-4FE5-49D9-9E24-09F23B90C450}" type="datetimeFigureOut">
              <a:rPr lang="en-US" smtClean="0"/>
              <a:pPr/>
              <a:t>10/19/2012</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extLst>
      <p:ext uri="{BB962C8B-B14F-4D97-AF65-F5344CB8AC3E}">
        <p14:creationId xmlns:p14="http://schemas.microsoft.com/office/powerpoint/2010/main" val="300784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pPr/>
              <a:t>10/19/2012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292597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pPr/>
              <a:t>10/19/2012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106095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userDrawn="1"/>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dirty="0" smtClean="0"/>
              <a:t>Haga clic para modificar el estilo de título del patrón</a:t>
            </a:r>
            <a:endParaRPr kumimoji="0" lang="en-US" dirty="0"/>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10/19/2012</a:t>
            </a:fld>
            <a:endParaRPr lang="en-US" sz="1200">
              <a:solidFill>
                <a:schemeClr val="bg2">
                  <a:shade val="50000"/>
                </a:schemeClr>
              </a:solidFill>
            </a:endParaRP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pic>
        <p:nvPicPr>
          <p:cNvPr id="2" name="1 Imagen"/>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9593" y="-54"/>
            <a:ext cx="1042466" cy="6858054"/>
          </a:xfrm>
          <a:prstGeom prst="rect">
            <a:avLst/>
          </a:prstGeom>
        </p:spPr>
      </p:pic>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8" name="17 Circular"/>
          <p:cNvSpPr/>
          <p:nvPr userDrawn="1"/>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Elipse"/>
          <p:cNvSpPr/>
          <p:nvPr userDrawn="1"/>
        </p:nvSpPr>
        <p:spPr>
          <a:xfrm>
            <a:off x="83982" y="21103"/>
            <a:ext cx="1247658" cy="124765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0" name="19 Anillo"/>
          <p:cNvSpPr/>
          <p:nvPr userDrawn="1"/>
        </p:nvSpPr>
        <p:spPr>
          <a:xfrm rot="2315675">
            <a:off x="111776" y="825850"/>
            <a:ext cx="723704" cy="72882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3 Marcador de fecha"/>
          <p:cNvSpPr txBox="1">
            <a:spLocks/>
          </p:cNvSpPr>
          <p:nvPr userDrawn="1"/>
        </p:nvSpPr>
        <p:spPr>
          <a:xfrm rot="16200000">
            <a:off x="5572140" y="3286140"/>
            <a:ext cx="6858000" cy="285720"/>
          </a:xfrm>
          <a:prstGeom prst="rect">
            <a:avLst/>
          </a:prstGeom>
          <a:solidFill>
            <a:schemeClr val="accent4">
              <a:lumMod val="20000"/>
              <a:lumOff val="80000"/>
            </a:schemeClr>
          </a:solidFill>
          <a:ln>
            <a:noFill/>
          </a:ln>
        </p:spPr>
        <p:txBody>
          <a:bodyPr/>
          <a:lstStyle/>
          <a:p>
            <a:pPr algn="l"/>
            <a:r>
              <a:rPr lang="en-US" sz="1000" b="0" dirty="0" smtClean="0">
                <a:solidFill>
                  <a:srgbClr val="009900"/>
                </a:solidFill>
                <a:effectLst/>
                <a:latin typeface="Californian FB" pitchFamily="18" charset="0"/>
              </a:rPr>
              <a:t>SIM TFWF Workshop and Planning Meeting at CENAM, Querétaro, México (Oct 15th through Oct 17</a:t>
            </a:r>
            <a:r>
              <a:rPr lang="en-US" sz="1000" b="0" baseline="30000" dirty="0" smtClean="0">
                <a:solidFill>
                  <a:srgbClr val="009900"/>
                </a:solidFill>
                <a:effectLst/>
                <a:latin typeface="Californian FB" pitchFamily="18" charset="0"/>
              </a:rPr>
              <a:t>th</a:t>
            </a:r>
            <a:r>
              <a:rPr lang="en-US" sz="1000" b="0" dirty="0" smtClean="0">
                <a:solidFill>
                  <a:srgbClr val="009900"/>
                </a:solidFill>
                <a:effectLst/>
                <a:latin typeface="Californian FB" pitchFamily="18" charset="0"/>
              </a:rPr>
              <a:t>, 2012)</a:t>
            </a:r>
            <a:endParaRPr lang="en-US" sz="1000" b="0" dirty="0">
              <a:solidFill>
                <a:srgbClr val="009900"/>
              </a:solidFill>
              <a:effectLst/>
              <a:latin typeface="Californian FB" pitchFamily="18" charset="0"/>
            </a:endParaRPr>
          </a:p>
        </p:txBody>
      </p:sp>
      <p:sp>
        <p:nvSpPr>
          <p:cNvPr id="26" name="4 Marcador de pie de página"/>
          <p:cNvSpPr txBox="1">
            <a:spLocks/>
          </p:cNvSpPr>
          <p:nvPr userDrawn="1"/>
        </p:nvSpPr>
        <p:spPr>
          <a:xfrm>
            <a:off x="983768" y="6503150"/>
            <a:ext cx="3588232" cy="365125"/>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smtClean="0">
                <a:ln>
                  <a:noFill/>
                </a:ln>
                <a:solidFill>
                  <a:srgbClr val="009900"/>
                </a:solidFill>
                <a:effectLst>
                  <a:outerShdw blurRad="38100" dist="38100" dir="2700000" algn="tl">
                    <a:srgbClr val="000000">
                      <a:alpha val="43137"/>
                    </a:srgbClr>
                  </a:outerShdw>
                </a:effectLst>
                <a:uLnTx/>
                <a:uFillTx/>
                <a:latin typeface="Times New Roman" pitchFamily="18" charset="0"/>
                <a:ea typeface="+mn-ea"/>
                <a:cs typeface="+mn-cs"/>
              </a:rPr>
              <a:t>  Sistema Interamericano de Metrología, SIM</a:t>
            </a:r>
            <a:endParaRPr kumimoji="0" lang="es-ES" sz="1400" b="0" i="0"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771074" name="Picture 2" descr="http://www.metrologia.com.ve/sitio/images/stories/Entrevistas/LOGO_SIM.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13" y="6084000"/>
            <a:ext cx="999187" cy="77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630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3.wmf"/><Relationship Id="rId18" Type="http://schemas.openxmlformats.org/officeDocument/2006/relationships/oleObject" Target="../embeddings/oleObject20.bin"/><Relationship Id="rId26" Type="http://schemas.openxmlformats.org/officeDocument/2006/relationships/oleObject" Target="../embeddings/oleObject26.bin"/><Relationship Id="rId39" Type="http://schemas.openxmlformats.org/officeDocument/2006/relationships/image" Target="../media/image29.emf"/><Relationship Id="rId3" Type="http://schemas.openxmlformats.org/officeDocument/2006/relationships/notesSlide" Target="../notesSlides/notesSlide10.xml"/><Relationship Id="rId21" Type="http://schemas.openxmlformats.org/officeDocument/2006/relationships/image" Target="../media/image23.wmf"/><Relationship Id="rId34" Type="http://schemas.openxmlformats.org/officeDocument/2006/relationships/image" Target="../media/image25.wmf"/><Relationship Id="rId7" Type="http://schemas.openxmlformats.org/officeDocument/2006/relationships/oleObject" Target="../embeddings/oleObject14.bin"/><Relationship Id="rId12" Type="http://schemas.openxmlformats.org/officeDocument/2006/relationships/oleObject" Target="../embeddings/oleObject17.bin"/><Relationship Id="rId17" Type="http://schemas.openxmlformats.org/officeDocument/2006/relationships/image" Target="../media/image21.wmf"/><Relationship Id="rId25" Type="http://schemas.openxmlformats.org/officeDocument/2006/relationships/oleObject" Target="../embeddings/oleObject25.bin"/><Relationship Id="rId33" Type="http://schemas.openxmlformats.org/officeDocument/2006/relationships/oleObject" Target="../embeddings/oleObject32.bin"/><Relationship Id="rId38" Type="http://schemas.openxmlformats.org/officeDocument/2006/relationships/image" Target="../media/image27.wmf"/><Relationship Id="rId2" Type="http://schemas.openxmlformats.org/officeDocument/2006/relationships/slideLayout" Target="../slideLayouts/slideLayout12.xml"/><Relationship Id="rId16" Type="http://schemas.openxmlformats.org/officeDocument/2006/relationships/oleObject" Target="../embeddings/oleObject19.bin"/><Relationship Id="rId20" Type="http://schemas.openxmlformats.org/officeDocument/2006/relationships/oleObject" Target="../embeddings/oleObject21.bin"/><Relationship Id="rId29" Type="http://schemas.openxmlformats.org/officeDocument/2006/relationships/oleObject" Target="../embeddings/oleObject29.bin"/><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image" Target="../media/image20.wmf"/><Relationship Id="rId24" Type="http://schemas.openxmlformats.org/officeDocument/2006/relationships/oleObject" Target="../embeddings/oleObject24.bin"/><Relationship Id="rId32" Type="http://schemas.openxmlformats.org/officeDocument/2006/relationships/image" Target="../media/image24.wmf"/><Relationship Id="rId37" Type="http://schemas.openxmlformats.org/officeDocument/2006/relationships/oleObject" Target="../embeddings/oleObject34.bin"/><Relationship Id="rId5" Type="http://schemas.openxmlformats.org/officeDocument/2006/relationships/oleObject" Target="../embeddings/oleObject13.bin"/><Relationship Id="rId15" Type="http://schemas.openxmlformats.org/officeDocument/2006/relationships/image" Target="../media/image14.wmf"/><Relationship Id="rId23" Type="http://schemas.openxmlformats.org/officeDocument/2006/relationships/oleObject" Target="../embeddings/oleObject23.bin"/><Relationship Id="rId28" Type="http://schemas.openxmlformats.org/officeDocument/2006/relationships/oleObject" Target="../embeddings/oleObject28.bin"/><Relationship Id="rId36" Type="http://schemas.openxmlformats.org/officeDocument/2006/relationships/image" Target="../media/image26.wmf"/><Relationship Id="rId10" Type="http://schemas.openxmlformats.org/officeDocument/2006/relationships/oleObject" Target="../embeddings/oleObject16.bin"/><Relationship Id="rId19" Type="http://schemas.openxmlformats.org/officeDocument/2006/relationships/image" Target="../media/image22.wmf"/><Relationship Id="rId31" Type="http://schemas.openxmlformats.org/officeDocument/2006/relationships/oleObject" Target="../embeddings/oleObject31.bin"/><Relationship Id="rId4" Type="http://schemas.openxmlformats.org/officeDocument/2006/relationships/image" Target="../media/image28.emf"/><Relationship Id="rId9" Type="http://schemas.openxmlformats.org/officeDocument/2006/relationships/image" Target="../media/image11.wmf"/><Relationship Id="rId14" Type="http://schemas.openxmlformats.org/officeDocument/2006/relationships/oleObject" Target="../embeddings/oleObject18.bin"/><Relationship Id="rId22" Type="http://schemas.openxmlformats.org/officeDocument/2006/relationships/oleObject" Target="../embeddings/oleObject22.bin"/><Relationship Id="rId27" Type="http://schemas.openxmlformats.org/officeDocument/2006/relationships/oleObject" Target="../embeddings/oleObject27.bin"/><Relationship Id="rId30" Type="http://schemas.openxmlformats.org/officeDocument/2006/relationships/oleObject" Target="../embeddings/oleObject30.bin"/><Relationship Id="rId35" Type="http://schemas.openxmlformats.org/officeDocument/2006/relationships/oleObject" Target="../embeddings/oleObject3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oleObject" Target="../embeddings/oleObject41.bin"/><Relationship Id="rId18" Type="http://schemas.openxmlformats.org/officeDocument/2006/relationships/image" Target="../media/image21.wmf"/><Relationship Id="rId3" Type="http://schemas.openxmlformats.org/officeDocument/2006/relationships/notesSlide" Target="../notesSlides/notesSlide12.xml"/><Relationship Id="rId21" Type="http://schemas.openxmlformats.org/officeDocument/2006/relationships/oleObject" Target="../embeddings/oleObject45.bin"/><Relationship Id="rId7" Type="http://schemas.openxmlformats.org/officeDocument/2006/relationships/oleObject" Target="../embeddings/oleObject37.bin"/><Relationship Id="rId12" Type="http://schemas.openxmlformats.org/officeDocument/2006/relationships/image" Target="../media/image12.wmf"/><Relationship Id="rId17" Type="http://schemas.openxmlformats.org/officeDocument/2006/relationships/oleObject" Target="../embeddings/oleObject43.bin"/><Relationship Id="rId2" Type="http://schemas.openxmlformats.org/officeDocument/2006/relationships/slideLayout" Target="../slideLayouts/slideLayout12.xml"/><Relationship Id="rId16" Type="http://schemas.openxmlformats.org/officeDocument/2006/relationships/image" Target="../media/image14.wmf"/><Relationship Id="rId20" Type="http://schemas.openxmlformats.org/officeDocument/2006/relationships/image" Target="../media/image32.wmf"/><Relationship Id="rId1" Type="http://schemas.openxmlformats.org/officeDocument/2006/relationships/vmlDrawing" Target="../drawings/vmlDrawing4.vml"/><Relationship Id="rId6" Type="http://schemas.openxmlformats.org/officeDocument/2006/relationships/oleObject" Target="../embeddings/oleObject36.bin"/><Relationship Id="rId11" Type="http://schemas.openxmlformats.org/officeDocument/2006/relationships/oleObject" Target="../embeddings/oleObject40.bin"/><Relationship Id="rId24" Type="http://schemas.openxmlformats.org/officeDocument/2006/relationships/oleObject" Target="../embeddings/oleObject48.bin"/><Relationship Id="rId5" Type="http://schemas.openxmlformats.org/officeDocument/2006/relationships/image" Target="../media/image30.wmf"/><Relationship Id="rId15" Type="http://schemas.openxmlformats.org/officeDocument/2006/relationships/oleObject" Target="../embeddings/oleObject42.bin"/><Relationship Id="rId23" Type="http://schemas.openxmlformats.org/officeDocument/2006/relationships/oleObject" Target="../embeddings/oleObject47.bin"/><Relationship Id="rId10" Type="http://schemas.openxmlformats.org/officeDocument/2006/relationships/image" Target="../media/image31.wmf"/><Relationship Id="rId19" Type="http://schemas.openxmlformats.org/officeDocument/2006/relationships/oleObject" Target="../embeddings/oleObject44.bin"/><Relationship Id="rId4" Type="http://schemas.openxmlformats.org/officeDocument/2006/relationships/oleObject" Target="../embeddings/oleObject35.bin"/><Relationship Id="rId9" Type="http://schemas.openxmlformats.org/officeDocument/2006/relationships/oleObject" Target="../embeddings/oleObject39.bin"/><Relationship Id="rId14" Type="http://schemas.openxmlformats.org/officeDocument/2006/relationships/image" Target="../media/image13.wmf"/><Relationship Id="rId22"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oleObject" Target="../embeddings/oleObject55.bin"/><Relationship Id="rId18" Type="http://schemas.openxmlformats.org/officeDocument/2006/relationships/image" Target="../media/image21.wmf"/><Relationship Id="rId3" Type="http://schemas.openxmlformats.org/officeDocument/2006/relationships/notesSlide" Target="../notesSlides/notesSlide13.xml"/><Relationship Id="rId21" Type="http://schemas.openxmlformats.org/officeDocument/2006/relationships/oleObject" Target="../embeddings/oleObject59.bin"/><Relationship Id="rId7" Type="http://schemas.openxmlformats.org/officeDocument/2006/relationships/oleObject" Target="../embeddings/oleObject51.bin"/><Relationship Id="rId12" Type="http://schemas.openxmlformats.org/officeDocument/2006/relationships/image" Target="../media/image12.wmf"/><Relationship Id="rId17" Type="http://schemas.openxmlformats.org/officeDocument/2006/relationships/oleObject" Target="../embeddings/oleObject57.bin"/><Relationship Id="rId2" Type="http://schemas.openxmlformats.org/officeDocument/2006/relationships/slideLayout" Target="../slideLayouts/slideLayout12.xml"/><Relationship Id="rId16" Type="http://schemas.openxmlformats.org/officeDocument/2006/relationships/image" Target="../media/image14.wmf"/><Relationship Id="rId20" Type="http://schemas.openxmlformats.org/officeDocument/2006/relationships/image" Target="../media/image22.wmf"/><Relationship Id="rId1" Type="http://schemas.openxmlformats.org/officeDocument/2006/relationships/vmlDrawing" Target="../drawings/vmlDrawing5.vml"/><Relationship Id="rId6" Type="http://schemas.openxmlformats.org/officeDocument/2006/relationships/oleObject" Target="../embeddings/oleObject50.bin"/><Relationship Id="rId11" Type="http://schemas.openxmlformats.org/officeDocument/2006/relationships/oleObject" Target="../embeddings/oleObject54.bin"/><Relationship Id="rId24" Type="http://schemas.openxmlformats.org/officeDocument/2006/relationships/oleObject" Target="../embeddings/oleObject62.bin"/><Relationship Id="rId5" Type="http://schemas.openxmlformats.org/officeDocument/2006/relationships/image" Target="../media/image30.wmf"/><Relationship Id="rId15" Type="http://schemas.openxmlformats.org/officeDocument/2006/relationships/oleObject" Target="../embeddings/oleObject56.bin"/><Relationship Id="rId23" Type="http://schemas.openxmlformats.org/officeDocument/2006/relationships/oleObject" Target="../embeddings/oleObject61.bin"/><Relationship Id="rId10" Type="http://schemas.openxmlformats.org/officeDocument/2006/relationships/image" Target="../media/image11.wmf"/><Relationship Id="rId19" Type="http://schemas.openxmlformats.org/officeDocument/2006/relationships/oleObject" Target="../embeddings/oleObject58.bin"/><Relationship Id="rId4" Type="http://schemas.openxmlformats.org/officeDocument/2006/relationships/oleObject" Target="../embeddings/oleObject49.bin"/><Relationship Id="rId9" Type="http://schemas.openxmlformats.org/officeDocument/2006/relationships/oleObject" Target="../embeddings/oleObject53.bin"/><Relationship Id="rId14" Type="http://schemas.openxmlformats.org/officeDocument/2006/relationships/image" Target="../media/image13.wmf"/><Relationship Id="rId22" Type="http://schemas.openxmlformats.org/officeDocument/2006/relationships/oleObject" Target="../embeddings/oleObject6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oleObject" Target="../embeddings/oleObject69.bin"/><Relationship Id="rId18" Type="http://schemas.openxmlformats.org/officeDocument/2006/relationships/image" Target="../media/image33.wmf"/><Relationship Id="rId26" Type="http://schemas.openxmlformats.org/officeDocument/2006/relationships/image" Target="../media/image35.wmf"/><Relationship Id="rId3" Type="http://schemas.openxmlformats.org/officeDocument/2006/relationships/notesSlide" Target="../notesSlides/notesSlide14.xml"/><Relationship Id="rId21" Type="http://schemas.openxmlformats.org/officeDocument/2006/relationships/oleObject" Target="../embeddings/oleObject73.bin"/><Relationship Id="rId7" Type="http://schemas.openxmlformats.org/officeDocument/2006/relationships/oleObject" Target="../embeddings/oleObject65.bin"/><Relationship Id="rId12" Type="http://schemas.openxmlformats.org/officeDocument/2006/relationships/image" Target="../media/image12.wmf"/><Relationship Id="rId17" Type="http://schemas.openxmlformats.org/officeDocument/2006/relationships/oleObject" Target="../embeddings/oleObject71.bin"/><Relationship Id="rId25" Type="http://schemas.openxmlformats.org/officeDocument/2006/relationships/oleObject" Target="../embeddings/oleObject77.bin"/><Relationship Id="rId2" Type="http://schemas.openxmlformats.org/officeDocument/2006/relationships/slideLayout" Target="../slideLayouts/slideLayout12.xml"/><Relationship Id="rId16" Type="http://schemas.openxmlformats.org/officeDocument/2006/relationships/image" Target="../media/image14.wmf"/><Relationship Id="rId20" Type="http://schemas.openxmlformats.org/officeDocument/2006/relationships/image" Target="../media/image34.wmf"/><Relationship Id="rId1" Type="http://schemas.openxmlformats.org/officeDocument/2006/relationships/vmlDrawing" Target="../drawings/vmlDrawing6.vml"/><Relationship Id="rId6" Type="http://schemas.openxmlformats.org/officeDocument/2006/relationships/oleObject" Target="../embeddings/oleObject64.bin"/><Relationship Id="rId11" Type="http://schemas.openxmlformats.org/officeDocument/2006/relationships/oleObject" Target="../embeddings/oleObject68.bin"/><Relationship Id="rId24" Type="http://schemas.openxmlformats.org/officeDocument/2006/relationships/oleObject" Target="../embeddings/oleObject76.bin"/><Relationship Id="rId5" Type="http://schemas.openxmlformats.org/officeDocument/2006/relationships/image" Target="../media/image30.wmf"/><Relationship Id="rId15" Type="http://schemas.openxmlformats.org/officeDocument/2006/relationships/oleObject" Target="../embeddings/oleObject70.bin"/><Relationship Id="rId23" Type="http://schemas.openxmlformats.org/officeDocument/2006/relationships/oleObject" Target="../embeddings/oleObject75.bin"/><Relationship Id="rId10" Type="http://schemas.openxmlformats.org/officeDocument/2006/relationships/image" Target="../media/image11.wmf"/><Relationship Id="rId19" Type="http://schemas.openxmlformats.org/officeDocument/2006/relationships/oleObject" Target="../embeddings/oleObject72.bin"/><Relationship Id="rId4" Type="http://schemas.openxmlformats.org/officeDocument/2006/relationships/oleObject" Target="../embeddings/oleObject63.bin"/><Relationship Id="rId9" Type="http://schemas.openxmlformats.org/officeDocument/2006/relationships/oleObject" Target="../embeddings/oleObject67.bin"/><Relationship Id="rId14" Type="http://schemas.openxmlformats.org/officeDocument/2006/relationships/image" Target="../media/image13.wmf"/><Relationship Id="rId22" Type="http://schemas.openxmlformats.org/officeDocument/2006/relationships/oleObject" Target="../embeddings/oleObject7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oleObject" Target="../embeddings/oleObject84.bin"/><Relationship Id="rId18" Type="http://schemas.openxmlformats.org/officeDocument/2006/relationships/image" Target="../media/image36.wmf"/><Relationship Id="rId26" Type="http://schemas.openxmlformats.org/officeDocument/2006/relationships/oleObject" Target="../embeddings/oleObject93.bin"/><Relationship Id="rId3" Type="http://schemas.openxmlformats.org/officeDocument/2006/relationships/notesSlide" Target="../notesSlides/notesSlide15.xml"/><Relationship Id="rId21" Type="http://schemas.openxmlformats.org/officeDocument/2006/relationships/oleObject" Target="../embeddings/oleObject88.bin"/><Relationship Id="rId7" Type="http://schemas.openxmlformats.org/officeDocument/2006/relationships/oleObject" Target="../embeddings/oleObject80.bin"/><Relationship Id="rId12" Type="http://schemas.openxmlformats.org/officeDocument/2006/relationships/image" Target="../media/image12.wmf"/><Relationship Id="rId17" Type="http://schemas.openxmlformats.org/officeDocument/2006/relationships/oleObject" Target="../embeddings/oleObject86.bin"/><Relationship Id="rId25" Type="http://schemas.openxmlformats.org/officeDocument/2006/relationships/oleObject" Target="../embeddings/oleObject92.bin"/><Relationship Id="rId2" Type="http://schemas.openxmlformats.org/officeDocument/2006/relationships/slideLayout" Target="../slideLayouts/slideLayout12.xml"/><Relationship Id="rId16" Type="http://schemas.openxmlformats.org/officeDocument/2006/relationships/image" Target="../media/image14.wmf"/><Relationship Id="rId20" Type="http://schemas.openxmlformats.org/officeDocument/2006/relationships/image" Target="../media/image37.wmf"/><Relationship Id="rId1" Type="http://schemas.openxmlformats.org/officeDocument/2006/relationships/vmlDrawing" Target="../drawings/vmlDrawing7.vml"/><Relationship Id="rId6" Type="http://schemas.openxmlformats.org/officeDocument/2006/relationships/oleObject" Target="../embeddings/oleObject79.bin"/><Relationship Id="rId11" Type="http://schemas.openxmlformats.org/officeDocument/2006/relationships/oleObject" Target="../embeddings/oleObject83.bin"/><Relationship Id="rId24" Type="http://schemas.openxmlformats.org/officeDocument/2006/relationships/oleObject" Target="../embeddings/oleObject91.bin"/><Relationship Id="rId5" Type="http://schemas.openxmlformats.org/officeDocument/2006/relationships/image" Target="../media/image30.wmf"/><Relationship Id="rId15" Type="http://schemas.openxmlformats.org/officeDocument/2006/relationships/oleObject" Target="../embeddings/oleObject85.bin"/><Relationship Id="rId23" Type="http://schemas.openxmlformats.org/officeDocument/2006/relationships/oleObject" Target="../embeddings/oleObject90.bin"/><Relationship Id="rId28" Type="http://schemas.openxmlformats.org/officeDocument/2006/relationships/image" Target="../media/image38.wmf"/><Relationship Id="rId10" Type="http://schemas.openxmlformats.org/officeDocument/2006/relationships/image" Target="../media/image11.wmf"/><Relationship Id="rId19" Type="http://schemas.openxmlformats.org/officeDocument/2006/relationships/oleObject" Target="../embeddings/oleObject87.bin"/><Relationship Id="rId4" Type="http://schemas.openxmlformats.org/officeDocument/2006/relationships/oleObject" Target="../embeddings/oleObject78.bin"/><Relationship Id="rId9" Type="http://schemas.openxmlformats.org/officeDocument/2006/relationships/oleObject" Target="../embeddings/oleObject82.bin"/><Relationship Id="rId14" Type="http://schemas.openxmlformats.org/officeDocument/2006/relationships/image" Target="../media/image13.wmf"/><Relationship Id="rId22" Type="http://schemas.openxmlformats.org/officeDocument/2006/relationships/oleObject" Target="../embeddings/oleObject89.bin"/><Relationship Id="rId27" Type="http://schemas.openxmlformats.org/officeDocument/2006/relationships/oleObject" Target="../embeddings/oleObject9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2.wmf"/><Relationship Id="rId18" Type="http://schemas.openxmlformats.org/officeDocument/2006/relationships/oleObject" Target="../embeddings/oleObject104.bin"/><Relationship Id="rId26" Type="http://schemas.openxmlformats.org/officeDocument/2006/relationships/oleObject" Target="../embeddings/oleObject110.bin"/><Relationship Id="rId3" Type="http://schemas.openxmlformats.org/officeDocument/2006/relationships/notesSlide" Target="../notesSlides/notesSlide16.xml"/><Relationship Id="rId21" Type="http://schemas.openxmlformats.org/officeDocument/2006/relationships/image" Target="../media/image40.wmf"/><Relationship Id="rId7" Type="http://schemas.openxmlformats.org/officeDocument/2006/relationships/oleObject" Target="../embeddings/oleObject97.bin"/><Relationship Id="rId12" Type="http://schemas.openxmlformats.org/officeDocument/2006/relationships/oleObject" Target="../embeddings/oleObject101.bin"/><Relationship Id="rId17" Type="http://schemas.openxmlformats.org/officeDocument/2006/relationships/image" Target="../media/image14.wmf"/><Relationship Id="rId25" Type="http://schemas.openxmlformats.org/officeDocument/2006/relationships/oleObject" Target="../embeddings/oleObject109.bin"/><Relationship Id="rId2" Type="http://schemas.openxmlformats.org/officeDocument/2006/relationships/slideLayout" Target="../slideLayouts/slideLayout12.xml"/><Relationship Id="rId16" Type="http://schemas.openxmlformats.org/officeDocument/2006/relationships/oleObject" Target="../embeddings/oleObject103.bin"/><Relationship Id="rId20" Type="http://schemas.openxmlformats.org/officeDocument/2006/relationships/oleObject" Target="../embeddings/oleObject105.bin"/><Relationship Id="rId1" Type="http://schemas.openxmlformats.org/officeDocument/2006/relationships/vmlDrawing" Target="../drawings/vmlDrawing8.vml"/><Relationship Id="rId6" Type="http://schemas.openxmlformats.org/officeDocument/2006/relationships/oleObject" Target="../embeddings/oleObject96.bin"/><Relationship Id="rId11" Type="http://schemas.openxmlformats.org/officeDocument/2006/relationships/image" Target="../media/image11.wmf"/><Relationship Id="rId24" Type="http://schemas.openxmlformats.org/officeDocument/2006/relationships/oleObject" Target="../embeddings/oleObject108.bin"/><Relationship Id="rId5" Type="http://schemas.openxmlformats.org/officeDocument/2006/relationships/image" Target="../media/image30.wmf"/><Relationship Id="rId15" Type="http://schemas.openxmlformats.org/officeDocument/2006/relationships/image" Target="../media/image13.wmf"/><Relationship Id="rId23" Type="http://schemas.openxmlformats.org/officeDocument/2006/relationships/oleObject" Target="../embeddings/oleObject107.bin"/><Relationship Id="rId10" Type="http://schemas.openxmlformats.org/officeDocument/2006/relationships/oleObject" Target="../embeddings/oleObject100.bin"/><Relationship Id="rId19" Type="http://schemas.openxmlformats.org/officeDocument/2006/relationships/image" Target="../media/image39.wmf"/><Relationship Id="rId4" Type="http://schemas.openxmlformats.org/officeDocument/2006/relationships/oleObject" Target="../embeddings/oleObject95.bin"/><Relationship Id="rId9" Type="http://schemas.openxmlformats.org/officeDocument/2006/relationships/oleObject" Target="../embeddings/oleObject99.bin"/><Relationship Id="rId14" Type="http://schemas.openxmlformats.org/officeDocument/2006/relationships/oleObject" Target="../embeddings/oleObject102.bin"/><Relationship Id="rId22" Type="http://schemas.openxmlformats.org/officeDocument/2006/relationships/oleObject" Target="../embeddings/oleObject106.bin"/><Relationship Id="rId27" Type="http://schemas.openxmlformats.org/officeDocument/2006/relationships/oleObject" Target="../embeddings/oleObject11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113.bin"/><Relationship Id="rId3" Type="http://schemas.openxmlformats.org/officeDocument/2006/relationships/notesSlide" Target="../notesSlides/notesSlide18.xml"/><Relationship Id="rId7" Type="http://schemas.openxmlformats.org/officeDocument/2006/relationships/image" Target="../media/image47.wmf"/><Relationship Id="rId12" Type="http://schemas.openxmlformats.org/officeDocument/2006/relationships/image" Target="../media/image41.wmf"/><Relationship Id="rId17" Type="http://schemas.openxmlformats.org/officeDocument/2006/relationships/image" Target="../media/image50.wmf"/><Relationship Id="rId2" Type="http://schemas.openxmlformats.org/officeDocument/2006/relationships/slideLayout" Target="../slideLayouts/slideLayout12.xml"/><Relationship Id="rId16" Type="http://schemas.openxmlformats.org/officeDocument/2006/relationships/image" Target="../media/image43.wmf"/><Relationship Id="rId1" Type="http://schemas.openxmlformats.org/officeDocument/2006/relationships/vmlDrawing" Target="../drawings/vmlDrawing9.vml"/><Relationship Id="rId6" Type="http://schemas.openxmlformats.org/officeDocument/2006/relationships/image" Target="../media/image46.wmf"/><Relationship Id="rId11" Type="http://schemas.openxmlformats.org/officeDocument/2006/relationships/oleObject" Target="../embeddings/oleObject112.bin"/><Relationship Id="rId5" Type="http://schemas.openxmlformats.org/officeDocument/2006/relationships/image" Target="../media/image45.wmf"/><Relationship Id="rId15" Type="http://schemas.openxmlformats.org/officeDocument/2006/relationships/oleObject" Target="../embeddings/oleObject114.bin"/><Relationship Id="rId10" Type="http://schemas.openxmlformats.org/officeDocument/2006/relationships/image" Target="../media/image49.wmf"/><Relationship Id="rId4" Type="http://schemas.openxmlformats.org/officeDocument/2006/relationships/image" Target="../media/image44.wmf"/><Relationship Id="rId9" Type="http://schemas.openxmlformats.org/officeDocument/2006/relationships/image" Target="../media/image48.wmf"/><Relationship Id="rId14" Type="http://schemas.openxmlformats.org/officeDocument/2006/relationships/image" Target="../media/image42.wmf"/></Relationships>
</file>

<file path=ppt/slides/_rels/slide1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59.wmf"/><Relationship Id="rId18" Type="http://schemas.openxmlformats.org/officeDocument/2006/relationships/image" Target="../media/image57.wmf"/><Relationship Id="rId3" Type="http://schemas.openxmlformats.org/officeDocument/2006/relationships/notesSlide" Target="../notesSlides/notesSlide21.xml"/><Relationship Id="rId7" Type="http://schemas.openxmlformats.org/officeDocument/2006/relationships/image" Target="../media/image53.wmf"/><Relationship Id="rId12" Type="http://schemas.openxmlformats.org/officeDocument/2006/relationships/image" Target="../media/image58.wmf"/><Relationship Id="rId17" Type="http://schemas.openxmlformats.org/officeDocument/2006/relationships/oleObject" Target="../embeddings/oleObject121.bin"/><Relationship Id="rId2" Type="http://schemas.openxmlformats.org/officeDocument/2006/relationships/slideLayout" Target="../slideLayouts/slideLayout14.xml"/><Relationship Id="rId16" Type="http://schemas.openxmlformats.org/officeDocument/2006/relationships/image" Target="../media/image56.wmf"/><Relationship Id="rId1" Type="http://schemas.openxmlformats.org/officeDocument/2006/relationships/vmlDrawing" Target="../drawings/vmlDrawing11.vml"/><Relationship Id="rId6" Type="http://schemas.openxmlformats.org/officeDocument/2006/relationships/oleObject" Target="../embeddings/oleObject117.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oleObject" Target="../embeddings/oleObject120.bin"/><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54.wmf"/><Relationship Id="rId14" Type="http://schemas.openxmlformats.org/officeDocument/2006/relationships/image" Target="../media/image18.wmf"/></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5.wmf"/><Relationship Id="rId3" Type="http://schemas.openxmlformats.org/officeDocument/2006/relationships/notesSlide" Target="../notesSlides/notesSlide7.xml"/><Relationship Id="rId21" Type="http://schemas.openxmlformats.org/officeDocument/2006/relationships/oleObject" Target="../embeddings/oleObject10.bin"/><Relationship Id="rId7" Type="http://schemas.openxmlformats.org/officeDocument/2006/relationships/image" Target="../media/image10.wmf"/><Relationship Id="rId12" Type="http://schemas.openxmlformats.org/officeDocument/2006/relationships/image" Target="../media/image12.wmf"/><Relationship Id="rId17" Type="http://schemas.openxmlformats.org/officeDocument/2006/relationships/oleObject" Target="../embeddings/oleObject8.bin"/><Relationship Id="rId2" Type="http://schemas.openxmlformats.org/officeDocument/2006/relationships/slideLayout" Target="../slideLayouts/slideLayout4.xml"/><Relationship Id="rId16" Type="http://schemas.openxmlformats.org/officeDocument/2006/relationships/image" Target="../media/image14.wmf"/><Relationship Id="rId20" Type="http://schemas.openxmlformats.org/officeDocument/2006/relationships/image" Target="../media/image16.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9.wmf"/><Relationship Id="rId15" Type="http://schemas.openxmlformats.org/officeDocument/2006/relationships/oleObject" Target="../embeddings/oleObject7.bin"/><Relationship Id="rId23" Type="http://schemas.openxmlformats.org/officeDocument/2006/relationships/image" Target="../media/image17.emf"/><Relationship Id="rId10" Type="http://schemas.openxmlformats.org/officeDocument/2006/relationships/image" Target="../media/image11.wmf"/><Relationship Id="rId19" Type="http://schemas.openxmlformats.org/officeDocument/2006/relationships/oleObject" Target="../embeddings/oleObject9.bin"/><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image" Target="../media/image13.wmf"/><Relationship Id="rId22"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wmf"/><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Text Box 2"/>
          <p:cNvSpPr txBox="1">
            <a:spLocks noChangeArrowheads="1"/>
          </p:cNvSpPr>
          <p:nvPr/>
        </p:nvSpPr>
        <p:spPr bwMode="auto">
          <a:xfrm>
            <a:off x="611188" y="2420938"/>
            <a:ext cx="8064500" cy="1066800"/>
          </a:xfrm>
          <a:prstGeom prst="rect">
            <a:avLst/>
          </a:prstGeom>
          <a:noFill/>
          <a:ln w="12700" cap="sq">
            <a:noFill/>
            <a:miter lim="800000"/>
            <a:headEnd type="none" w="sm" len="sm"/>
            <a:tailEnd type="none" w="sm" len="sm"/>
          </a:ln>
          <a:effectLst/>
        </p:spPr>
        <p:txBody>
          <a:bodyPr>
            <a:spAutoFit/>
          </a:bodyPr>
          <a:lstStyle/>
          <a:p>
            <a:pPr marL="457200" indent="-12700" algn="ctr">
              <a:buClr>
                <a:srgbClr val="336600"/>
              </a:buClr>
              <a:buFont typeface="Wingdings" pitchFamily="2" charset="2"/>
              <a:buNone/>
            </a:pPr>
            <a:r>
              <a:rPr lang="es-ES_tradnl" sz="3200" b="1" dirty="0">
                <a:solidFill>
                  <a:schemeClr val="accent5">
                    <a:lumMod val="50000"/>
                  </a:schemeClr>
                </a:solidFill>
                <a:effectLst>
                  <a:outerShdw blurRad="38100" dist="38100" dir="2700000" algn="tl">
                    <a:srgbClr val="000000">
                      <a:alpha val="43137"/>
                    </a:srgbClr>
                  </a:outerShdw>
                </a:effectLst>
                <a:latin typeface="Arial" charset="0"/>
              </a:rPr>
              <a:t>MÉTODOS DE MEDICIÓN DE FRECUENCIA DE OSCILADORES</a:t>
            </a:r>
            <a:endParaRPr lang="es-ES" sz="3200" b="1" dirty="0">
              <a:solidFill>
                <a:schemeClr val="accent5">
                  <a:lumMod val="50000"/>
                </a:schemeClr>
              </a:solidFill>
              <a:effectLst>
                <a:outerShdw blurRad="38100" dist="38100" dir="2700000" algn="tl">
                  <a:srgbClr val="000000">
                    <a:alpha val="43137"/>
                  </a:srgbClr>
                </a:outerShdw>
              </a:effectLst>
              <a:latin typeface="Arial" charset="0"/>
            </a:endParaRPr>
          </a:p>
        </p:txBody>
      </p:sp>
      <p:sp>
        <p:nvSpPr>
          <p:cNvPr id="977923" name="Text Box 3"/>
          <p:cNvSpPr txBox="1">
            <a:spLocks noChangeArrowheads="1"/>
          </p:cNvSpPr>
          <p:nvPr/>
        </p:nvSpPr>
        <p:spPr bwMode="auto">
          <a:xfrm>
            <a:off x="2771775" y="4294188"/>
            <a:ext cx="3395663" cy="396875"/>
          </a:xfrm>
          <a:prstGeom prst="rect">
            <a:avLst/>
          </a:prstGeom>
          <a:noFill/>
          <a:ln w="12700" cap="sq">
            <a:noFill/>
            <a:miter lim="800000"/>
            <a:headEnd type="none" w="sm" len="sm"/>
            <a:tailEnd type="none" w="sm" len="sm"/>
          </a:ln>
          <a:effectLst/>
        </p:spPr>
        <p:txBody>
          <a:bodyPr wrap="none">
            <a:spAutoFit/>
          </a:bodyPr>
          <a:lstStyle/>
          <a:p>
            <a:r>
              <a:rPr lang="es-ES_tradnl" sz="2000" dirty="0">
                <a:solidFill>
                  <a:schemeClr val="accent5">
                    <a:lumMod val="50000"/>
                  </a:schemeClr>
                </a:solidFill>
                <a:effectLst>
                  <a:outerShdw blurRad="38100" dist="38100" dir="2700000" algn="tl">
                    <a:srgbClr val="000000">
                      <a:alpha val="43137"/>
                    </a:srgbClr>
                  </a:outerShdw>
                </a:effectLst>
              </a:rPr>
              <a:t>Ing. Francisco J. Jiménez Tapia</a:t>
            </a:r>
            <a:endParaRPr lang="es-ES" sz="2000" dirty="0">
              <a:solidFill>
                <a:schemeClr val="accent5">
                  <a:lumMod val="50000"/>
                </a:schemeClr>
              </a:solidFill>
              <a:effectLst>
                <a:outerShdw blurRad="38100" dist="38100" dir="2700000" algn="tl">
                  <a:srgbClr val="000000">
                    <a:alpha val="43137"/>
                  </a:srgbClr>
                </a:outerShdw>
              </a:effectLst>
            </a:endParaRPr>
          </a:p>
        </p:txBody>
      </p:sp>
      <p:sp>
        <p:nvSpPr>
          <p:cNvPr id="977924" name="Text Box 4"/>
          <p:cNvSpPr txBox="1">
            <a:spLocks noChangeArrowheads="1"/>
          </p:cNvSpPr>
          <p:nvPr/>
        </p:nvSpPr>
        <p:spPr bwMode="auto">
          <a:xfrm>
            <a:off x="2411413" y="4941888"/>
            <a:ext cx="4392612" cy="336550"/>
          </a:xfrm>
          <a:prstGeom prst="rect">
            <a:avLst/>
          </a:prstGeom>
          <a:noFill/>
          <a:ln w="12700" cap="sq">
            <a:noFill/>
            <a:miter lim="800000"/>
            <a:headEnd type="none" w="sm" len="sm"/>
            <a:tailEnd type="none" w="sm" len="sm"/>
          </a:ln>
          <a:effectLst/>
        </p:spPr>
        <p:txBody>
          <a:bodyPr>
            <a:spAutoFit/>
          </a:bodyPr>
          <a:lstStyle/>
          <a:p>
            <a:pPr algn="ctr"/>
            <a:r>
              <a:rPr lang="es-ES_tradnl" sz="1600">
                <a:solidFill>
                  <a:srgbClr val="0000FF"/>
                </a:solidFill>
              </a:rPr>
              <a:t>fjimenez@cenam.mx</a:t>
            </a:r>
            <a:endParaRPr lang="es-ES" sz="1600">
              <a:solidFill>
                <a:srgbClr val="0000FF"/>
              </a:solidFill>
            </a:endParaRPr>
          </a:p>
        </p:txBody>
      </p:sp>
      <p:sp>
        <p:nvSpPr>
          <p:cNvPr id="977925" name="Text Box 5"/>
          <p:cNvSpPr txBox="1">
            <a:spLocks noChangeArrowheads="1"/>
          </p:cNvSpPr>
          <p:nvPr/>
        </p:nvSpPr>
        <p:spPr bwMode="auto">
          <a:xfrm>
            <a:off x="2268538" y="4581525"/>
            <a:ext cx="4635500" cy="396875"/>
          </a:xfrm>
          <a:prstGeom prst="rect">
            <a:avLst/>
          </a:prstGeom>
          <a:noFill/>
          <a:ln w="12700" cap="sq">
            <a:noFill/>
            <a:miter lim="800000"/>
            <a:headEnd type="none" w="sm" len="sm"/>
            <a:tailEnd type="none" w="sm" len="sm"/>
          </a:ln>
          <a:effectLst/>
        </p:spPr>
        <p:txBody>
          <a:bodyPr wrap="none">
            <a:spAutoFit/>
          </a:bodyPr>
          <a:lstStyle/>
          <a:p>
            <a:r>
              <a:rPr lang="es-ES_tradnl" sz="2000" b="1">
                <a:solidFill>
                  <a:schemeClr val="accent5">
                    <a:lumMod val="50000"/>
                  </a:schemeClr>
                </a:solidFill>
                <a:effectLst>
                  <a:outerShdw blurRad="38100" dist="38100" dir="2700000" algn="tl">
                    <a:srgbClr val="000000">
                      <a:alpha val="43137"/>
                    </a:srgbClr>
                  </a:outerShdw>
                </a:effectLst>
              </a:rPr>
              <a:t>Centro Nacional de Metrología, CENAM</a:t>
            </a:r>
            <a:endParaRPr lang="es-ES" sz="2000" b="1">
              <a:solidFill>
                <a:schemeClr val="accent5">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1000100" y="288882"/>
            <a:ext cx="796451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Fase acumulada</a:t>
            </a:r>
          </a:p>
        </p:txBody>
      </p:sp>
      <p:pic>
        <p:nvPicPr>
          <p:cNvPr id="858118" name="Picture 6" descr="Imagen9"/>
          <p:cNvPicPr>
            <a:picLocks noChangeAspect="1" noChangeArrowheads="1"/>
          </p:cNvPicPr>
          <p:nvPr/>
        </p:nvPicPr>
        <p:blipFill>
          <a:blip r:embed="rId4"/>
          <a:srcRect/>
          <a:stretch>
            <a:fillRect/>
          </a:stretch>
        </p:blipFill>
        <p:spPr bwMode="auto">
          <a:xfrm>
            <a:off x="2100283" y="4403746"/>
            <a:ext cx="2736850" cy="1944687"/>
          </a:xfrm>
          <a:prstGeom prst="rect">
            <a:avLst/>
          </a:prstGeom>
          <a:noFill/>
          <a:ln w="9525">
            <a:noFill/>
            <a:miter lim="800000"/>
            <a:headEnd/>
            <a:tailEnd/>
          </a:ln>
        </p:spPr>
      </p:pic>
      <p:sp>
        <p:nvSpPr>
          <p:cNvPr id="858119" name="Line 7"/>
          <p:cNvSpPr>
            <a:spLocks noChangeShapeType="1"/>
          </p:cNvSpPr>
          <p:nvPr/>
        </p:nvSpPr>
        <p:spPr bwMode="auto">
          <a:xfrm>
            <a:off x="3511579" y="903252"/>
            <a:ext cx="0" cy="3024187"/>
          </a:xfrm>
          <a:prstGeom prst="line">
            <a:avLst/>
          </a:prstGeom>
          <a:noFill/>
          <a:ln w="9525">
            <a:solidFill>
              <a:schemeClr val="accent2"/>
            </a:solidFill>
            <a:prstDash val="dash"/>
            <a:round/>
            <a:headEnd/>
            <a:tailEnd/>
          </a:ln>
          <a:effectLst/>
        </p:spPr>
        <p:txBody>
          <a:bodyPr/>
          <a:lstStyle/>
          <a:p>
            <a:endParaRPr lang="es-MX"/>
          </a:p>
        </p:txBody>
      </p:sp>
      <p:sp>
        <p:nvSpPr>
          <p:cNvPr id="858120" name="Line 8"/>
          <p:cNvSpPr>
            <a:spLocks noChangeShapeType="1"/>
          </p:cNvSpPr>
          <p:nvPr/>
        </p:nvSpPr>
        <p:spPr bwMode="auto">
          <a:xfrm flipH="1">
            <a:off x="3314729" y="912777"/>
            <a:ext cx="0" cy="3014662"/>
          </a:xfrm>
          <a:prstGeom prst="line">
            <a:avLst/>
          </a:prstGeom>
          <a:noFill/>
          <a:ln w="9525">
            <a:solidFill>
              <a:schemeClr val="accent2"/>
            </a:solidFill>
            <a:prstDash val="sysDot"/>
            <a:round/>
            <a:headEnd/>
            <a:tailEnd/>
          </a:ln>
          <a:effectLst/>
        </p:spPr>
        <p:txBody>
          <a:bodyPr/>
          <a:lstStyle/>
          <a:p>
            <a:endParaRPr lang="es-MX"/>
          </a:p>
        </p:txBody>
      </p:sp>
      <p:sp>
        <p:nvSpPr>
          <p:cNvPr id="858121" name="Line 9"/>
          <p:cNvSpPr>
            <a:spLocks noChangeShapeType="1"/>
          </p:cNvSpPr>
          <p:nvPr/>
        </p:nvSpPr>
        <p:spPr bwMode="auto">
          <a:xfrm flipV="1">
            <a:off x="2341591" y="2054189"/>
            <a:ext cx="118745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58122" name="Group 10"/>
          <p:cNvGrpSpPr>
            <a:grpSpLocks/>
          </p:cNvGrpSpPr>
          <p:nvPr/>
        </p:nvGrpSpPr>
        <p:grpSpPr bwMode="auto">
          <a:xfrm>
            <a:off x="2344766" y="836577"/>
            <a:ext cx="6226175" cy="1447800"/>
            <a:chOff x="1488" y="1008"/>
            <a:chExt cx="2112" cy="912"/>
          </a:xfrm>
        </p:grpSpPr>
        <p:sp>
          <p:nvSpPr>
            <p:cNvPr id="858123" name="Line 11"/>
            <p:cNvSpPr>
              <a:spLocks noChangeShapeType="1"/>
            </p:cNvSpPr>
            <p:nvPr/>
          </p:nvSpPr>
          <p:spPr bwMode="auto">
            <a:xfrm>
              <a:off x="1488" y="1440"/>
              <a:ext cx="2112" cy="0"/>
            </a:xfrm>
            <a:prstGeom prst="line">
              <a:avLst/>
            </a:prstGeom>
            <a:noFill/>
            <a:ln w="9525">
              <a:solidFill>
                <a:schemeClr val="tx1"/>
              </a:solidFill>
              <a:round/>
              <a:headEnd/>
              <a:tailEnd type="triangle" w="med" len="med"/>
            </a:ln>
            <a:effectLst/>
          </p:spPr>
          <p:txBody>
            <a:bodyPr/>
            <a:lstStyle/>
            <a:p>
              <a:endParaRPr lang="es-MX"/>
            </a:p>
          </p:txBody>
        </p:sp>
        <p:sp>
          <p:nvSpPr>
            <p:cNvPr id="858124" name="Line 12"/>
            <p:cNvSpPr>
              <a:spLocks noChangeShapeType="1"/>
            </p:cNvSpPr>
            <p:nvPr/>
          </p:nvSpPr>
          <p:spPr bwMode="auto">
            <a:xfrm flipV="1">
              <a:off x="1488" y="1008"/>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58125" name="Object 13"/>
          <p:cNvGraphicFramePr>
            <a:graphicFrameLocks noChangeAspect="1"/>
          </p:cNvGraphicFramePr>
          <p:nvPr/>
        </p:nvGraphicFramePr>
        <p:xfrm>
          <a:off x="2309841" y="1090577"/>
          <a:ext cx="1212850" cy="854075"/>
        </p:xfrm>
        <a:graphic>
          <a:graphicData uri="http://schemas.openxmlformats.org/presentationml/2006/ole">
            <mc:AlternateContent xmlns:mc="http://schemas.openxmlformats.org/markup-compatibility/2006">
              <mc:Choice xmlns:v="urn:schemas-microsoft-com:vml" Requires="v">
                <p:oleObj spid="_x0000_s858213" name="CorelDRAW" r:id="rId5" imgW="755904" imgH="533400" progId="">
                  <p:embed/>
                </p:oleObj>
              </mc:Choice>
              <mc:Fallback>
                <p:oleObj name="CorelDRAW" r:id="rId5" imgW="755904" imgH="533400" progId="">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9841" y="1090577"/>
                        <a:ext cx="12128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58126" name="Group 14"/>
          <p:cNvGrpSpPr>
            <a:grpSpLocks/>
          </p:cNvGrpSpPr>
          <p:nvPr/>
        </p:nvGrpSpPr>
        <p:grpSpPr bwMode="auto">
          <a:xfrm>
            <a:off x="2344766" y="2357430"/>
            <a:ext cx="6299200" cy="1447800"/>
            <a:chOff x="1488" y="2112"/>
            <a:chExt cx="2112" cy="912"/>
          </a:xfrm>
        </p:grpSpPr>
        <p:sp>
          <p:nvSpPr>
            <p:cNvPr id="858127" name="Line 15"/>
            <p:cNvSpPr>
              <a:spLocks noChangeShapeType="1"/>
            </p:cNvSpPr>
            <p:nvPr/>
          </p:nvSpPr>
          <p:spPr bwMode="auto">
            <a:xfrm>
              <a:off x="1488" y="2544"/>
              <a:ext cx="2112" cy="0"/>
            </a:xfrm>
            <a:prstGeom prst="line">
              <a:avLst/>
            </a:prstGeom>
            <a:noFill/>
            <a:ln w="9525">
              <a:solidFill>
                <a:schemeClr val="tx1"/>
              </a:solidFill>
              <a:round/>
              <a:headEnd/>
              <a:tailEnd type="triangle" w="med" len="med"/>
            </a:ln>
            <a:effectLst/>
          </p:spPr>
          <p:txBody>
            <a:bodyPr/>
            <a:lstStyle/>
            <a:p>
              <a:endParaRPr lang="es-MX"/>
            </a:p>
          </p:txBody>
        </p:sp>
        <p:sp>
          <p:nvSpPr>
            <p:cNvPr id="858128" name="Line 16"/>
            <p:cNvSpPr>
              <a:spLocks noChangeShapeType="1"/>
            </p:cNvSpPr>
            <p:nvPr/>
          </p:nvSpPr>
          <p:spPr bwMode="auto">
            <a:xfrm flipV="1">
              <a:off x="1488" y="2112"/>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58129" name="Object 17"/>
          <p:cNvGraphicFramePr>
            <a:graphicFrameLocks noChangeAspect="1"/>
          </p:cNvGraphicFramePr>
          <p:nvPr/>
        </p:nvGraphicFramePr>
        <p:xfrm>
          <a:off x="2324128" y="2666964"/>
          <a:ext cx="961988" cy="793750"/>
        </p:xfrm>
        <a:graphic>
          <a:graphicData uri="http://schemas.openxmlformats.org/presentationml/2006/ole">
            <mc:AlternateContent xmlns:mc="http://schemas.openxmlformats.org/markup-compatibility/2006">
              <mc:Choice xmlns:v="urn:schemas-microsoft-com:vml" Requires="v">
                <p:oleObj spid="_x0000_s858214" name="CorelDRAW" r:id="rId7" imgW="755904" imgH="533400" progId="">
                  <p:embed/>
                </p:oleObj>
              </mc:Choice>
              <mc:Fallback>
                <p:oleObj name="CorelDRAW" r:id="rId7" imgW="755904" imgH="533400" progId="">
                  <p:embed/>
                  <p:pic>
                    <p:nvPicPr>
                      <p:cNvPr id="0"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4128" y="2666964"/>
                        <a:ext cx="96198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8130" name="Object 18"/>
          <p:cNvGraphicFramePr>
            <a:graphicFrameLocks noChangeAspect="1"/>
          </p:cNvGraphicFramePr>
          <p:nvPr/>
        </p:nvGraphicFramePr>
        <p:xfrm>
          <a:off x="1052541" y="1406489"/>
          <a:ext cx="1182688" cy="346075"/>
        </p:xfrm>
        <a:graphic>
          <a:graphicData uri="http://schemas.openxmlformats.org/presentationml/2006/ole">
            <mc:AlternateContent xmlns:mc="http://schemas.openxmlformats.org/markup-compatibility/2006">
              <mc:Choice xmlns:v="urn:schemas-microsoft-com:vml" Requires="v">
                <p:oleObj spid="_x0000_s858215" name="Ecuación" r:id="rId8" imgW="736280" imgH="215806" progId="">
                  <p:embed/>
                </p:oleObj>
              </mc:Choice>
              <mc:Fallback>
                <p:oleObj name="Ecuación" r:id="rId8" imgW="736280" imgH="215806" progId="">
                  <p:embed/>
                  <p:pic>
                    <p:nvPicPr>
                      <p:cNvPr id="0" name="Picture 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541" y="1406489"/>
                        <a:ext cx="1182688"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8131" name="Object 19"/>
          <p:cNvGraphicFramePr>
            <a:graphicFrameLocks noChangeAspect="1"/>
          </p:cNvGraphicFramePr>
          <p:nvPr/>
        </p:nvGraphicFramePr>
        <p:xfrm>
          <a:off x="7635904" y="3422614"/>
          <a:ext cx="592137" cy="325438"/>
        </p:xfrm>
        <a:graphic>
          <a:graphicData uri="http://schemas.openxmlformats.org/presentationml/2006/ole">
            <mc:AlternateContent xmlns:mc="http://schemas.openxmlformats.org/markup-compatibility/2006">
              <mc:Choice xmlns:v="urn:schemas-microsoft-com:vml" Requires="v">
                <p:oleObj spid="_x0000_s858216" name="Ecuación" r:id="rId10" imgW="368140" imgH="203112" progId="">
                  <p:embed/>
                </p:oleObj>
              </mc:Choice>
              <mc:Fallback>
                <p:oleObj name="Ecuación" r:id="rId10" imgW="368140" imgH="203112" progId="">
                  <p:embed/>
                  <p:pic>
                    <p:nvPicPr>
                      <p:cNvPr id="0" name="Picture 8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35904" y="3422614"/>
                        <a:ext cx="592137" cy="32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8132" name="Object 20"/>
          <p:cNvGraphicFramePr>
            <a:graphicFrameLocks noChangeAspect="1"/>
          </p:cNvGraphicFramePr>
          <p:nvPr/>
        </p:nvGraphicFramePr>
        <p:xfrm>
          <a:off x="2878166" y="2054189"/>
          <a:ext cx="223838" cy="265113"/>
        </p:xfrm>
        <a:graphic>
          <a:graphicData uri="http://schemas.openxmlformats.org/presentationml/2006/ole">
            <mc:AlternateContent xmlns:mc="http://schemas.openxmlformats.org/markup-compatibility/2006">
              <mc:Choice xmlns:v="urn:schemas-microsoft-com:vml" Requires="v">
                <p:oleObj spid="_x0000_s858217" name="Ecuación" r:id="rId12" imgW="139579" imgH="164957" progId="">
                  <p:embed/>
                </p:oleObj>
              </mc:Choice>
              <mc:Fallback>
                <p:oleObj name="Ecuación" r:id="rId12" imgW="139579" imgH="164957" progId="">
                  <p:embed/>
                  <p:pic>
                    <p:nvPicPr>
                      <p:cNvPr id="0" name="Picture 8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8166" y="2054189"/>
                        <a:ext cx="223838"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8133" name="Line 21"/>
          <p:cNvSpPr>
            <a:spLocks noChangeShapeType="1"/>
          </p:cNvSpPr>
          <p:nvPr/>
        </p:nvSpPr>
        <p:spPr bwMode="auto">
          <a:xfrm>
            <a:off x="2344766" y="3495639"/>
            <a:ext cx="969963" cy="0"/>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58134" name="Object 22"/>
          <p:cNvGraphicFramePr>
            <a:graphicFrameLocks noChangeAspect="1"/>
          </p:cNvGraphicFramePr>
          <p:nvPr/>
        </p:nvGraphicFramePr>
        <p:xfrm>
          <a:off x="2738466" y="3495639"/>
          <a:ext cx="223838" cy="265113"/>
        </p:xfrm>
        <a:graphic>
          <a:graphicData uri="http://schemas.openxmlformats.org/presentationml/2006/ole">
            <mc:AlternateContent xmlns:mc="http://schemas.openxmlformats.org/markup-compatibility/2006">
              <mc:Choice xmlns:v="urn:schemas-microsoft-com:vml" Requires="v">
                <p:oleObj spid="_x0000_s858218" name="Ecuación" r:id="rId14" imgW="139579" imgH="164957" progId="">
                  <p:embed/>
                </p:oleObj>
              </mc:Choice>
              <mc:Fallback>
                <p:oleObj name="Ecuación" r:id="rId14" imgW="139579" imgH="164957" progId="">
                  <p:embed/>
                  <p:pic>
                    <p:nvPicPr>
                      <p:cNvPr id="0" name="Picture 8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38466" y="3495639"/>
                        <a:ext cx="223838"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8135" name="Object 23"/>
          <p:cNvGraphicFramePr>
            <a:graphicFrameLocks noChangeAspect="1"/>
          </p:cNvGraphicFramePr>
          <p:nvPr/>
        </p:nvGraphicFramePr>
        <p:xfrm>
          <a:off x="1082704" y="2919377"/>
          <a:ext cx="1203325" cy="346075"/>
        </p:xfrm>
        <a:graphic>
          <a:graphicData uri="http://schemas.openxmlformats.org/presentationml/2006/ole">
            <mc:AlternateContent xmlns:mc="http://schemas.openxmlformats.org/markup-compatibility/2006">
              <mc:Choice xmlns:v="urn:schemas-microsoft-com:vml" Requires="v">
                <p:oleObj spid="_x0000_s858219" name="Ecuación" r:id="rId16" imgW="748975" imgH="215806" progId="">
                  <p:embed/>
                </p:oleObj>
              </mc:Choice>
              <mc:Fallback>
                <p:oleObj name="Ecuación" r:id="rId16" imgW="748975" imgH="215806" progId="">
                  <p:embed/>
                  <p:pic>
                    <p:nvPicPr>
                      <p:cNvPr id="0" name="Picture 8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2704" y="2919377"/>
                        <a:ext cx="120332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8136" name="Object 24"/>
          <p:cNvGraphicFramePr>
            <a:graphicFrameLocks noChangeAspect="1"/>
          </p:cNvGraphicFramePr>
          <p:nvPr/>
        </p:nvGraphicFramePr>
        <p:xfrm>
          <a:off x="1112866" y="1728752"/>
          <a:ext cx="1122363" cy="325437"/>
        </p:xfrm>
        <a:graphic>
          <a:graphicData uri="http://schemas.openxmlformats.org/presentationml/2006/ole">
            <mc:AlternateContent xmlns:mc="http://schemas.openxmlformats.org/markup-compatibility/2006">
              <mc:Choice xmlns:v="urn:schemas-microsoft-com:vml" Requires="v">
                <p:oleObj spid="_x0000_s858220" name="Ecuación" r:id="rId18" imgW="698197" imgH="203112" progId="">
                  <p:embed/>
                </p:oleObj>
              </mc:Choice>
              <mc:Fallback>
                <p:oleObj name="Ecuación" r:id="rId18" imgW="698197" imgH="203112" progId="">
                  <p:embed/>
                  <p:pic>
                    <p:nvPicPr>
                      <p:cNvPr id="0" name="Picture 8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12866" y="1728752"/>
                        <a:ext cx="1122363"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8137" name="Line 25"/>
          <p:cNvSpPr>
            <a:spLocks noChangeShapeType="1"/>
          </p:cNvSpPr>
          <p:nvPr/>
        </p:nvSpPr>
        <p:spPr bwMode="auto">
          <a:xfrm>
            <a:off x="3027391" y="3854414"/>
            <a:ext cx="312738" cy="0"/>
          </a:xfrm>
          <a:prstGeom prst="line">
            <a:avLst/>
          </a:prstGeom>
          <a:noFill/>
          <a:ln w="9525">
            <a:solidFill>
              <a:schemeClr val="tx1"/>
            </a:solidFill>
            <a:round/>
            <a:headEnd/>
            <a:tailEnd type="triangle" w="med" len="med"/>
          </a:ln>
          <a:effectLst/>
        </p:spPr>
        <p:txBody>
          <a:bodyPr/>
          <a:lstStyle/>
          <a:p>
            <a:endParaRPr lang="es-MX"/>
          </a:p>
        </p:txBody>
      </p:sp>
      <p:sp>
        <p:nvSpPr>
          <p:cNvPr id="858138" name="Line 26"/>
          <p:cNvSpPr>
            <a:spLocks noChangeShapeType="1"/>
          </p:cNvSpPr>
          <p:nvPr/>
        </p:nvSpPr>
        <p:spPr bwMode="auto">
          <a:xfrm flipH="1">
            <a:off x="3530629" y="3854414"/>
            <a:ext cx="288925"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858139" name="Object 27"/>
          <p:cNvGraphicFramePr>
            <a:graphicFrameLocks noChangeAspect="1"/>
          </p:cNvGraphicFramePr>
          <p:nvPr/>
        </p:nvGraphicFramePr>
        <p:xfrm>
          <a:off x="3203604" y="3927439"/>
          <a:ext cx="542925" cy="298450"/>
        </p:xfrm>
        <a:graphic>
          <a:graphicData uri="http://schemas.openxmlformats.org/presentationml/2006/ole">
            <mc:AlternateContent xmlns:mc="http://schemas.openxmlformats.org/markup-compatibility/2006">
              <mc:Choice xmlns:v="urn:schemas-microsoft-com:vml" Requires="v">
                <p:oleObj spid="_x0000_s858221" name="Ecuación" r:id="rId20" imgW="368140" imgH="203112" progId="">
                  <p:embed/>
                </p:oleObj>
              </mc:Choice>
              <mc:Fallback>
                <p:oleObj name="Ecuación" r:id="rId20" imgW="368140" imgH="203112" progId="">
                  <p:embed/>
                  <p:pic>
                    <p:nvPicPr>
                      <p:cNvPr id="0" name="Picture 8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3604" y="3927439"/>
                        <a:ext cx="54292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8140" name="Object 28"/>
          <p:cNvGraphicFramePr>
            <a:graphicFrameLocks noChangeAspect="1"/>
          </p:cNvGraphicFramePr>
          <p:nvPr/>
        </p:nvGraphicFramePr>
        <p:xfrm>
          <a:off x="6894541" y="2774914"/>
          <a:ext cx="863600" cy="606425"/>
        </p:xfrm>
        <a:graphic>
          <a:graphicData uri="http://schemas.openxmlformats.org/presentationml/2006/ole">
            <mc:AlternateContent xmlns:mc="http://schemas.openxmlformats.org/markup-compatibility/2006">
              <mc:Choice xmlns:v="urn:schemas-microsoft-com:vml" Requires="v">
                <p:oleObj spid="_x0000_s858222" name="CorelDRAW" r:id="rId22" imgW="755904" imgH="533400" progId="">
                  <p:embed/>
                </p:oleObj>
              </mc:Choice>
              <mc:Fallback>
                <p:oleObj name="CorelDRAW" r:id="rId22" imgW="755904" imgH="533400" progId="">
                  <p:embed/>
                  <p:pic>
                    <p:nvPicPr>
                      <p:cNvPr id="0"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4541" y="2774914"/>
                        <a:ext cx="8636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8141" name="Object 29"/>
          <p:cNvGraphicFramePr>
            <a:graphicFrameLocks noChangeAspect="1"/>
          </p:cNvGraphicFramePr>
          <p:nvPr/>
        </p:nvGraphicFramePr>
        <p:xfrm>
          <a:off x="3500430" y="1090577"/>
          <a:ext cx="1149349" cy="858837"/>
        </p:xfrm>
        <a:graphic>
          <a:graphicData uri="http://schemas.openxmlformats.org/presentationml/2006/ole">
            <mc:AlternateContent xmlns:mc="http://schemas.openxmlformats.org/markup-compatibility/2006">
              <mc:Choice xmlns:v="urn:schemas-microsoft-com:vml" Requires="v">
                <p:oleObj spid="_x0000_s858223" name="CorelDRAW" r:id="rId23" imgW="755904" imgH="533400" progId="">
                  <p:embed/>
                </p:oleObj>
              </mc:Choice>
              <mc:Fallback>
                <p:oleObj name="CorelDRAW" r:id="rId23" imgW="755904" imgH="533400" progId="">
                  <p:embed/>
                  <p:pic>
                    <p:nvPicPr>
                      <p:cNvPr id="0" name="Picture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0" y="1090577"/>
                        <a:ext cx="1149349"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8142" name="Object 30"/>
          <p:cNvGraphicFramePr>
            <a:graphicFrameLocks noChangeAspect="1"/>
          </p:cNvGraphicFramePr>
          <p:nvPr/>
        </p:nvGraphicFramePr>
        <p:xfrm>
          <a:off x="4613304" y="1090577"/>
          <a:ext cx="1220787" cy="858837"/>
        </p:xfrm>
        <a:graphic>
          <a:graphicData uri="http://schemas.openxmlformats.org/presentationml/2006/ole">
            <mc:AlternateContent xmlns:mc="http://schemas.openxmlformats.org/markup-compatibility/2006">
              <mc:Choice xmlns:v="urn:schemas-microsoft-com:vml" Requires="v">
                <p:oleObj spid="_x0000_s858224" name="CorelDRAW" r:id="rId24" imgW="755904" imgH="533400" progId="">
                  <p:embed/>
                </p:oleObj>
              </mc:Choice>
              <mc:Fallback>
                <p:oleObj name="CorelDRAW" r:id="rId24" imgW="755904" imgH="533400" progId="">
                  <p:embed/>
                  <p:pic>
                    <p:nvPicPr>
                      <p:cNvPr id="0" name="Picture 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3304" y="1090577"/>
                        <a:ext cx="122078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8143" name="Object 31"/>
          <p:cNvGraphicFramePr>
            <a:graphicFrameLocks noChangeAspect="1"/>
          </p:cNvGraphicFramePr>
          <p:nvPr/>
        </p:nvGraphicFramePr>
        <p:xfrm>
          <a:off x="5786446" y="1090577"/>
          <a:ext cx="1143008" cy="858837"/>
        </p:xfrm>
        <a:graphic>
          <a:graphicData uri="http://schemas.openxmlformats.org/presentationml/2006/ole">
            <mc:AlternateContent xmlns:mc="http://schemas.openxmlformats.org/markup-compatibility/2006">
              <mc:Choice xmlns:v="urn:schemas-microsoft-com:vml" Requires="v">
                <p:oleObj spid="_x0000_s858225" name="CorelDRAW" r:id="rId25" imgW="755904" imgH="533400" progId="">
                  <p:embed/>
                </p:oleObj>
              </mc:Choice>
              <mc:Fallback>
                <p:oleObj name="CorelDRAW" r:id="rId25" imgW="755904" imgH="533400" progId="">
                  <p:embed/>
                  <p:pic>
                    <p:nvPicPr>
                      <p:cNvPr id="0" name="Picture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6446" y="1090577"/>
                        <a:ext cx="1143008"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8144" name="Object 32"/>
          <p:cNvGraphicFramePr>
            <a:graphicFrameLocks noChangeAspect="1"/>
          </p:cNvGraphicFramePr>
          <p:nvPr/>
        </p:nvGraphicFramePr>
        <p:xfrm>
          <a:off x="6858016" y="1090577"/>
          <a:ext cx="1277951" cy="858837"/>
        </p:xfrm>
        <a:graphic>
          <a:graphicData uri="http://schemas.openxmlformats.org/presentationml/2006/ole">
            <mc:AlternateContent xmlns:mc="http://schemas.openxmlformats.org/markup-compatibility/2006">
              <mc:Choice xmlns:v="urn:schemas-microsoft-com:vml" Requires="v">
                <p:oleObj spid="_x0000_s858226" name="CorelDRAW" r:id="rId26" imgW="755904" imgH="533400" progId="">
                  <p:embed/>
                </p:oleObj>
              </mc:Choice>
              <mc:Fallback>
                <p:oleObj name="CorelDRAW" r:id="rId26" imgW="755904" imgH="533400" progId="">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16" y="1090577"/>
                        <a:ext cx="1277951"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8145" name="Object 33"/>
          <p:cNvGraphicFramePr>
            <a:graphicFrameLocks noChangeAspect="1"/>
          </p:cNvGraphicFramePr>
          <p:nvPr/>
        </p:nvGraphicFramePr>
        <p:xfrm>
          <a:off x="3278216" y="2713002"/>
          <a:ext cx="1008063" cy="709612"/>
        </p:xfrm>
        <a:graphic>
          <a:graphicData uri="http://schemas.openxmlformats.org/presentationml/2006/ole">
            <mc:AlternateContent xmlns:mc="http://schemas.openxmlformats.org/markup-compatibility/2006">
              <mc:Choice xmlns:v="urn:schemas-microsoft-com:vml" Requires="v">
                <p:oleObj spid="_x0000_s858227" name="CorelDRAW" r:id="rId27" imgW="755904" imgH="533400" progId="">
                  <p:embed/>
                </p:oleObj>
              </mc:Choice>
              <mc:Fallback>
                <p:oleObj name="CorelDRAW" r:id="rId27" imgW="755904" imgH="533400" progId="">
                  <p:embed/>
                  <p:pic>
                    <p:nvPicPr>
                      <p:cNvPr id="0"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216" y="2713002"/>
                        <a:ext cx="1008063"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8146" name="Object 34"/>
          <p:cNvGraphicFramePr>
            <a:graphicFrameLocks noChangeAspect="1"/>
          </p:cNvGraphicFramePr>
          <p:nvPr/>
        </p:nvGraphicFramePr>
        <p:xfrm>
          <a:off x="4230716" y="2746339"/>
          <a:ext cx="933450" cy="657225"/>
        </p:xfrm>
        <a:graphic>
          <a:graphicData uri="http://schemas.openxmlformats.org/presentationml/2006/ole">
            <mc:AlternateContent xmlns:mc="http://schemas.openxmlformats.org/markup-compatibility/2006">
              <mc:Choice xmlns:v="urn:schemas-microsoft-com:vml" Requires="v">
                <p:oleObj spid="_x0000_s858228" name="CorelDRAW" r:id="rId28" imgW="755904" imgH="533400" progId="">
                  <p:embed/>
                </p:oleObj>
              </mc:Choice>
              <mc:Fallback>
                <p:oleObj name="CorelDRAW" r:id="rId28" imgW="755904" imgH="533400" progId="">
                  <p:embed/>
                  <p:pic>
                    <p:nvPicPr>
                      <p:cNvPr id="0" name="Picture 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0716" y="2746339"/>
                        <a:ext cx="9334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8147" name="Object 35"/>
          <p:cNvGraphicFramePr>
            <a:graphicFrameLocks noChangeAspect="1"/>
          </p:cNvGraphicFramePr>
          <p:nvPr/>
        </p:nvGraphicFramePr>
        <p:xfrm>
          <a:off x="5130829" y="2763802"/>
          <a:ext cx="865187" cy="608012"/>
        </p:xfrm>
        <a:graphic>
          <a:graphicData uri="http://schemas.openxmlformats.org/presentationml/2006/ole">
            <mc:AlternateContent xmlns:mc="http://schemas.openxmlformats.org/markup-compatibility/2006">
              <mc:Choice xmlns:v="urn:schemas-microsoft-com:vml" Requires="v">
                <p:oleObj spid="_x0000_s858229" name="CorelDRAW" r:id="rId29" imgW="755904" imgH="533400" progId="">
                  <p:embed/>
                </p:oleObj>
              </mc:Choice>
              <mc:Fallback>
                <p:oleObj name="CorelDRAW" r:id="rId29" imgW="755904" imgH="5334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0829" y="2763802"/>
                        <a:ext cx="865187"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8148" name="Object 36"/>
          <p:cNvGraphicFramePr>
            <a:graphicFrameLocks noChangeAspect="1"/>
          </p:cNvGraphicFramePr>
          <p:nvPr/>
        </p:nvGraphicFramePr>
        <p:xfrm>
          <a:off x="5945216" y="2746339"/>
          <a:ext cx="969963" cy="658813"/>
        </p:xfrm>
        <a:graphic>
          <a:graphicData uri="http://schemas.openxmlformats.org/presentationml/2006/ole">
            <mc:AlternateContent xmlns:mc="http://schemas.openxmlformats.org/markup-compatibility/2006">
              <mc:Choice xmlns:v="urn:schemas-microsoft-com:vml" Requires="v">
                <p:oleObj spid="_x0000_s858230" name="CorelDRAW" r:id="rId30" imgW="755904" imgH="533400" progId="">
                  <p:embed/>
                </p:oleObj>
              </mc:Choice>
              <mc:Fallback>
                <p:oleObj name="CorelDRAW" r:id="rId30" imgW="755904" imgH="5334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5216" y="2746339"/>
                        <a:ext cx="96996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8149" name="Line 37"/>
          <p:cNvSpPr>
            <a:spLocks noChangeShapeType="1"/>
          </p:cNvSpPr>
          <p:nvPr/>
        </p:nvSpPr>
        <p:spPr bwMode="auto">
          <a:xfrm>
            <a:off x="4664104" y="903252"/>
            <a:ext cx="0" cy="2808287"/>
          </a:xfrm>
          <a:prstGeom prst="line">
            <a:avLst/>
          </a:prstGeom>
          <a:noFill/>
          <a:ln w="9525">
            <a:solidFill>
              <a:schemeClr val="accent2"/>
            </a:solidFill>
            <a:prstDash val="dash"/>
            <a:round/>
            <a:headEnd/>
            <a:tailEnd/>
          </a:ln>
          <a:effectLst/>
        </p:spPr>
        <p:txBody>
          <a:bodyPr/>
          <a:lstStyle/>
          <a:p>
            <a:endParaRPr lang="es-MX"/>
          </a:p>
        </p:txBody>
      </p:sp>
      <p:sp>
        <p:nvSpPr>
          <p:cNvPr id="858150" name="Line 38"/>
          <p:cNvSpPr>
            <a:spLocks noChangeShapeType="1"/>
          </p:cNvSpPr>
          <p:nvPr/>
        </p:nvSpPr>
        <p:spPr bwMode="auto">
          <a:xfrm>
            <a:off x="5811866" y="903252"/>
            <a:ext cx="0" cy="3024187"/>
          </a:xfrm>
          <a:prstGeom prst="line">
            <a:avLst/>
          </a:prstGeom>
          <a:noFill/>
          <a:ln w="9525">
            <a:solidFill>
              <a:schemeClr val="accent2"/>
            </a:solidFill>
            <a:prstDash val="dash"/>
            <a:round/>
            <a:headEnd/>
            <a:tailEnd/>
          </a:ln>
          <a:effectLst/>
        </p:spPr>
        <p:txBody>
          <a:bodyPr/>
          <a:lstStyle/>
          <a:p>
            <a:endParaRPr lang="es-MX"/>
          </a:p>
        </p:txBody>
      </p:sp>
      <p:sp>
        <p:nvSpPr>
          <p:cNvPr id="858151" name="Line 39"/>
          <p:cNvSpPr>
            <a:spLocks noChangeShapeType="1"/>
          </p:cNvSpPr>
          <p:nvPr/>
        </p:nvSpPr>
        <p:spPr bwMode="auto">
          <a:xfrm>
            <a:off x="6915179" y="903252"/>
            <a:ext cx="0" cy="3095625"/>
          </a:xfrm>
          <a:prstGeom prst="line">
            <a:avLst/>
          </a:prstGeom>
          <a:noFill/>
          <a:ln w="9525">
            <a:solidFill>
              <a:schemeClr val="accent2"/>
            </a:solidFill>
            <a:prstDash val="dash"/>
            <a:round/>
            <a:headEnd/>
            <a:tailEnd/>
          </a:ln>
          <a:effectLst/>
        </p:spPr>
        <p:txBody>
          <a:bodyPr/>
          <a:lstStyle/>
          <a:p>
            <a:endParaRPr lang="es-MX"/>
          </a:p>
        </p:txBody>
      </p:sp>
      <p:sp>
        <p:nvSpPr>
          <p:cNvPr id="858152" name="Line 40"/>
          <p:cNvSpPr>
            <a:spLocks noChangeShapeType="1"/>
          </p:cNvSpPr>
          <p:nvPr/>
        </p:nvSpPr>
        <p:spPr bwMode="auto">
          <a:xfrm>
            <a:off x="4251354" y="903252"/>
            <a:ext cx="0" cy="2808287"/>
          </a:xfrm>
          <a:prstGeom prst="line">
            <a:avLst/>
          </a:prstGeom>
          <a:noFill/>
          <a:ln w="9525">
            <a:solidFill>
              <a:schemeClr val="accent2"/>
            </a:solidFill>
            <a:prstDash val="sysDot"/>
            <a:round/>
            <a:headEnd/>
            <a:tailEnd/>
          </a:ln>
          <a:effectLst/>
        </p:spPr>
        <p:txBody>
          <a:bodyPr/>
          <a:lstStyle/>
          <a:p>
            <a:endParaRPr lang="es-MX"/>
          </a:p>
        </p:txBody>
      </p:sp>
      <p:sp>
        <p:nvSpPr>
          <p:cNvPr id="858153" name="Line 41"/>
          <p:cNvSpPr>
            <a:spLocks noChangeShapeType="1"/>
          </p:cNvSpPr>
          <p:nvPr/>
        </p:nvSpPr>
        <p:spPr bwMode="auto">
          <a:xfrm>
            <a:off x="5138766" y="903252"/>
            <a:ext cx="0" cy="3024187"/>
          </a:xfrm>
          <a:prstGeom prst="line">
            <a:avLst/>
          </a:prstGeom>
          <a:noFill/>
          <a:ln w="9525">
            <a:solidFill>
              <a:schemeClr val="accent2"/>
            </a:solidFill>
            <a:prstDash val="sysDot"/>
            <a:round/>
            <a:headEnd/>
            <a:tailEnd/>
          </a:ln>
          <a:effectLst/>
        </p:spPr>
        <p:txBody>
          <a:bodyPr/>
          <a:lstStyle/>
          <a:p>
            <a:endParaRPr lang="es-MX"/>
          </a:p>
        </p:txBody>
      </p:sp>
      <p:sp>
        <p:nvSpPr>
          <p:cNvPr id="858154" name="Line 42"/>
          <p:cNvSpPr>
            <a:spLocks noChangeShapeType="1"/>
          </p:cNvSpPr>
          <p:nvPr/>
        </p:nvSpPr>
        <p:spPr bwMode="auto">
          <a:xfrm>
            <a:off x="5980141" y="903252"/>
            <a:ext cx="0" cy="2879725"/>
          </a:xfrm>
          <a:prstGeom prst="line">
            <a:avLst/>
          </a:prstGeom>
          <a:noFill/>
          <a:ln w="9525">
            <a:solidFill>
              <a:schemeClr val="accent2"/>
            </a:solidFill>
            <a:prstDash val="sysDot"/>
            <a:round/>
            <a:headEnd/>
            <a:tailEnd/>
          </a:ln>
          <a:effectLst/>
        </p:spPr>
        <p:txBody>
          <a:bodyPr/>
          <a:lstStyle/>
          <a:p>
            <a:endParaRPr lang="es-MX"/>
          </a:p>
        </p:txBody>
      </p:sp>
      <p:sp>
        <p:nvSpPr>
          <p:cNvPr id="858155" name="Line 43"/>
          <p:cNvSpPr>
            <a:spLocks noChangeShapeType="1"/>
          </p:cNvSpPr>
          <p:nvPr/>
        </p:nvSpPr>
        <p:spPr bwMode="auto">
          <a:xfrm>
            <a:off x="8110566" y="903252"/>
            <a:ext cx="0" cy="3095625"/>
          </a:xfrm>
          <a:prstGeom prst="line">
            <a:avLst/>
          </a:prstGeom>
          <a:noFill/>
          <a:ln w="9525">
            <a:solidFill>
              <a:schemeClr val="accent2"/>
            </a:solidFill>
            <a:prstDash val="dash"/>
            <a:round/>
            <a:headEnd/>
            <a:tailEnd/>
          </a:ln>
          <a:effectLst/>
        </p:spPr>
        <p:txBody>
          <a:bodyPr/>
          <a:lstStyle/>
          <a:p>
            <a:endParaRPr lang="es-MX"/>
          </a:p>
        </p:txBody>
      </p:sp>
      <p:sp>
        <p:nvSpPr>
          <p:cNvPr id="858156" name="Line 44"/>
          <p:cNvSpPr>
            <a:spLocks noChangeShapeType="1"/>
          </p:cNvSpPr>
          <p:nvPr/>
        </p:nvSpPr>
        <p:spPr bwMode="auto">
          <a:xfrm>
            <a:off x="7707341" y="974689"/>
            <a:ext cx="0" cy="3024188"/>
          </a:xfrm>
          <a:prstGeom prst="line">
            <a:avLst/>
          </a:prstGeom>
          <a:noFill/>
          <a:ln w="9525">
            <a:solidFill>
              <a:schemeClr val="accent2"/>
            </a:solidFill>
            <a:prstDash val="sysDot"/>
            <a:round/>
            <a:headEnd/>
            <a:tailEnd/>
          </a:ln>
          <a:effectLst/>
        </p:spPr>
        <p:txBody>
          <a:bodyPr/>
          <a:lstStyle/>
          <a:p>
            <a:endParaRPr lang="es-MX"/>
          </a:p>
        </p:txBody>
      </p:sp>
      <p:sp>
        <p:nvSpPr>
          <p:cNvPr id="858157" name="Line 45"/>
          <p:cNvSpPr>
            <a:spLocks noChangeShapeType="1"/>
          </p:cNvSpPr>
          <p:nvPr/>
        </p:nvSpPr>
        <p:spPr bwMode="auto">
          <a:xfrm>
            <a:off x="3938616" y="3627402"/>
            <a:ext cx="312738" cy="0"/>
          </a:xfrm>
          <a:prstGeom prst="line">
            <a:avLst/>
          </a:prstGeom>
          <a:noFill/>
          <a:ln w="9525">
            <a:solidFill>
              <a:schemeClr val="tx1"/>
            </a:solidFill>
            <a:round/>
            <a:headEnd/>
            <a:tailEnd type="triangle" w="med" len="med"/>
          </a:ln>
          <a:effectLst/>
        </p:spPr>
        <p:txBody>
          <a:bodyPr/>
          <a:lstStyle/>
          <a:p>
            <a:endParaRPr lang="es-MX"/>
          </a:p>
        </p:txBody>
      </p:sp>
      <p:sp>
        <p:nvSpPr>
          <p:cNvPr id="858158" name="Line 46"/>
          <p:cNvSpPr>
            <a:spLocks noChangeShapeType="1"/>
          </p:cNvSpPr>
          <p:nvPr/>
        </p:nvSpPr>
        <p:spPr bwMode="auto">
          <a:xfrm flipH="1">
            <a:off x="4681566" y="3627402"/>
            <a:ext cx="288925"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858159" name="Object 47"/>
          <p:cNvGraphicFramePr>
            <a:graphicFrameLocks noChangeAspect="1"/>
          </p:cNvGraphicFramePr>
          <p:nvPr/>
        </p:nvGraphicFramePr>
        <p:xfrm>
          <a:off x="4211666" y="3700427"/>
          <a:ext cx="542925" cy="298450"/>
        </p:xfrm>
        <a:graphic>
          <a:graphicData uri="http://schemas.openxmlformats.org/presentationml/2006/ole">
            <mc:AlternateContent xmlns:mc="http://schemas.openxmlformats.org/markup-compatibility/2006">
              <mc:Choice xmlns:v="urn:schemas-microsoft-com:vml" Requires="v">
                <p:oleObj spid="_x0000_s858231" name="Ecuación" r:id="rId31" imgW="368140" imgH="203112" progId="">
                  <p:embed/>
                </p:oleObj>
              </mc:Choice>
              <mc:Fallback>
                <p:oleObj name="Ecuación" r:id="rId31" imgW="368140" imgH="203112" progId="">
                  <p:embed/>
                  <p:pic>
                    <p:nvPicPr>
                      <p:cNvPr id="0" name="Picture 9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11666" y="3700427"/>
                        <a:ext cx="54292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8160" name="Line 48"/>
          <p:cNvSpPr>
            <a:spLocks noChangeShapeType="1"/>
          </p:cNvSpPr>
          <p:nvPr/>
        </p:nvSpPr>
        <p:spPr bwMode="auto">
          <a:xfrm>
            <a:off x="4827616" y="3927439"/>
            <a:ext cx="312738" cy="0"/>
          </a:xfrm>
          <a:prstGeom prst="line">
            <a:avLst/>
          </a:prstGeom>
          <a:noFill/>
          <a:ln w="9525">
            <a:solidFill>
              <a:schemeClr val="tx1"/>
            </a:solidFill>
            <a:round/>
            <a:headEnd/>
            <a:tailEnd type="triangle" w="med" len="med"/>
          </a:ln>
          <a:effectLst/>
        </p:spPr>
        <p:txBody>
          <a:bodyPr/>
          <a:lstStyle/>
          <a:p>
            <a:endParaRPr lang="es-MX"/>
          </a:p>
        </p:txBody>
      </p:sp>
      <p:sp>
        <p:nvSpPr>
          <p:cNvPr id="858161" name="Line 49"/>
          <p:cNvSpPr>
            <a:spLocks noChangeShapeType="1"/>
          </p:cNvSpPr>
          <p:nvPr/>
        </p:nvSpPr>
        <p:spPr bwMode="auto">
          <a:xfrm flipH="1">
            <a:off x="5835679" y="3927439"/>
            <a:ext cx="288925"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858162" name="Object 50"/>
          <p:cNvGraphicFramePr>
            <a:graphicFrameLocks noChangeAspect="1"/>
          </p:cNvGraphicFramePr>
          <p:nvPr/>
        </p:nvGraphicFramePr>
        <p:xfrm>
          <a:off x="5199091" y="3987764"/>
          <a:ext cx="636588" cy="298450"/>
        </p:xfrm>
        <a:graphic>
          <a:graphicData uri="http://schemas.openxmlformats.org/presentationml/2006/ole">
            <mc:AlternateContent xmlns:mc="http://schemas.openxmlformats.org/markup-compatibility/2006">
              <mc:Choice xmlns:v="urn:schemas-microsoft-com:vml" Requires="v">
                <p:oleObj spid="_x0000_s858232" name="Ecuación" r:id="rId33" imgW="431613" imgH="203112" progId="">
                  <p:embed/>
                </p:oleObj>
              </mc:Choice>
              <mc:Fallback>
                <p:oleObj name="Ecuación" r:id="rId33" imgW="431613" imgH="203112" progId="">
                  <p:embed/>
                  <p:pic>
                    <p:nvPicPr>
                      <p:cNvPr id="0" name="Picture 9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199091" y="3987764"/>
                        <a:ext cx="63658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8163" name="Line 51"/>
          <p:cNvSpPr>
            <a:spLocks noChangeShapeType="1"/>
          </p:cNvSpPr>
          <p:nvPr/>
        </p:nvSpPr>
        <p:spPr bwMode="auto">
          <a:xfrm>
            <a:off x="5691216" y="3567077"/>
            <a:ext cx="312738" cy="0"/>
          </a:xfrm>
          <a:prstGeom prst="line">
            <a:avLst/>
          </a:prstGeom>
          <a:noFill/>
          <a:ln w="9525">
            <a:solidFill>
              <a:schemeClr val="tx1"/>
            </a:solidFill>
            <a:round/>
            <a:headEnd/>
            <a:tailEnd type="triangle" w="med" len="med"/>
          </a:ln>
          <a:effectLst/>
        </p:spPr>
        <p:txBody>
          <a:bodyPr/>
          <a:lstStyle/>
          <a:p>
            <a:endParaRPr lang="es-MX"/>
          </a:p>
        </p:txBody>
      </p:sp>
      <p:sp>
        <p:nvSpPr>
          <p:cNvPr id="858164" name="Line 52"/>
          <p:cNvSpPr>
            <a:spLocks noChangeShapeType="1"/>
          </p:cNvSpPr>
          <p:nvPr/>
        </p:nvSpPr>
        <p:spPr bwMode="auto">
          <a:xfrm flipH="1">
            <a:off x="6915179" y="3567077"/>
            <a:ext cx="288925"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858165" name="Object 53"/>
          <p:cNvGraphicFramePr>
            <a:graphicFrameLocks noChangeAspect="1"/>
          </p:cNvGraphicFramePr>
          <p:nvPr/>
        </p:nvGraphicFramePr>
        <p:xfrm>
          <a:off x="6143636" y="3500438"/>
          <a:ext cx="636588" cy="298450"/>
        </p:xfrm>
        <a:graphic>
          <a:graphicData uri="http://schemas.openxmlformats.org/presentationml/2006/ole">
            <mc:AlternateContent xmlns:mc="http://schemas.openxmlformats.org/markup-compatibility/2006">
              <mc:Choice xmlns:v="urn:schemas-microsoft-com:vml" Requires="v">
                <p:oleObj spid="_x0000_s858233" name="Ecuación" r:id="rId35" imgW="431613" imgH="203112" progId="">
                  <p:embed/>
                </p:oleObj>
              </mc:Choice>
              <mc:Fallback>
                <p:oleObj name="Ecuación" r:id="rId35" imgW="431613" imgH="203112" progId="">
                  <p:embed/>
                  <p:pic>
                    <p:nvPicPr>
                      <p:cNvPr id="0" name="Picture 9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143636" y="3500438"/>
                        <a:ext cx="63658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8166" name="Line 54"/>
          <p:cNvSpPr>
            <a:spLocks noChangeShapeType="1"/>
          </p:cNvSpPr>
          <p:nvPr/>
        </p:nvSpPr>
        <p:spPr bwMode="auto">
          <a:xfrm>
            <a:off x="6627841" y="3927439"/>
            <a:ext cx="312738" cy="0"/>
          </a:xfrm>
          <a:prstGeom prst="line">
            <a:avLst/>
          </a:prstGeom>
          <a:noFill/>
          <a:ln w="9525">
            <a:solidFill>
              <a:schemeClr val="tx1"/>
            </a:solidFill>
            <a:round/>
            <a:headEnd/>
            <a:tailEnd type="triangle" w="med" len="med"/>
          </a:ln>
          <a:effectLst/>
        </p:spPr>
        <p:txBody>
          <a:bodyPr/>
          <a:lstStyle/>
          <a:p>
            <a:endParaRPr lang="es-MX"/>
          </a:p>
        </p:txBody>
      </p:sp>
      <p:sp>
        <p:nvSpPr>
          <p:cNvPr id="858167" name="Line 55"/>
          <p:cNvSpPr>
            <a:spLocks noChangeShapeType="1"/>
          </p:cNvSpPr>
          <p:nvPr/>
        </p:nvSpPr>
        <p:spPr bwMode="auto">
          <a:xfrm flipH="1">
            <a:off x="8139141" y="3867114"/>
            <a:ext cx="288925"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858168" name="Object 56"/>
          <p:cNvGraphicFramePr>
            <a:graphicFrameLocks noChangeAspect="1"/>
          </p:cNvGraphicFramePr>
          <p:nvPr/>
        </p:nvGraphicFramePr>
        <p:xfrm>
          <a:off x="7204104" y="3998877"/>
          <a:ext cx="655637" cy="298450"/>
        </p:xfrm>
        <a:graphic>
          <a:graphicData uri="http://schemas.openxmlformats.org/presentationml/2006/ole">
            <mc:AlternateContent xmlns:mc="http://schemas.openxmlformats.org/markup-compatibility/2006">
              <mc:Choice xmlns:v="urn:schemas-microsoft-com:vml" Requires="v">
                <p:oleObj spid="_x0000_s858234" name="Ecuación" r:id="rId37" imgW="444307" imgH="203112" progId="">
                  <p:embed/>
                </p:oleObj>
              </mc:Choice>
              <mc:Fallback>
                <p:oleObj name="Ecuación" r:id="rId37" imgW="444307" imgH="203112" progId="">
                  <p:embed/>
                  <p:pic>
                    <p:nvPicPr>
                      <p:cNvPr id="0" name="Picture 10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204104" y="3998877"/>
                        <a:ext cx="655637"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8169" name="Oval 57"/>
          <p:cNvSpPr>
            <a:spLocks noChangeArrowheads="1"/>
          </p:cNvSpPr>
          <p:nvPr/>
        </p:nvSpPr>
        <p:spPr bwMode="auto">
          <a:xfrm>
            <a:off x="2749571" y="5802333"/>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70" name="Line 58"/>
          <p:cNvSpPr>
            <a:spLocks noChangeShapeType="1"/>
          </p:cNvSpPr>
          <p:nvPr/>
        </p:nvSpPr>
        <p:spPr bwMode="auto">
          <a:xfrm flipV="1">
            <a:off x="2460646" y="5875358"/>
            <a:ext cx="288925" cy="215900"/>
          </a:xfrm>
          <a:prstGeom prst="line">
            <a:avLst/>
          </a:prstGeom>
          <a:noFill/>
          <a:ln w="9525">
            <a:solidFill>
              <a:srgbClr val="FF3300"/>
            </a:solidFill>
            <a:round/>
            <a:headEnd/>
            <a:tailEnd/>
          </a:ln>
          <a:effectLst/>
        </p:spPr>
        <p:txBody>
          <a:bodyPr/>
          <a:lstStyle/>
          <a:p>
            <a:endParaRPr lang="es-MX"/>
          </a:p>
        </p:txBody>
      </p:sp>
      <p:sp>
        <p:nvSpPr>
          <p:cNvPr id="858171" name="Oval 59"/>
          <p:cNvSpPr>
            <a:spLocks noChangeArrowheads="1"/>
          </p:cNvSpPr>
          <p:nvPr/>
        </p:nvSpPr>
        <p:spPr bwMode="auto">
          <a:xfrm>
            <a:off x="3108346" y="5586433"/>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72" name="Line 60"/>
          <p:cNvSpPr>
            <a:spLocks noChangeShapeType="1"/>
          </p:cNvSpPr>
          <p:nvPr/>
        </p:nvSpPr>
        <p:spPr bwMode="auto">
          <a:xfrm flipV="1">
            <a:off x="2821008" y="5659458"/>
            <a:ext cx="287338" cy="142875"/>
          </a:xfrm>
          <a:prstGeom prst="line">
            <a:avLst/>
          </a:prstGeom>
          <a:noFill/>
          <a:ln w="9525">
            <a:solidFill>
              <a:srgbClr val="FF3300"/>
            </a:solidFill>
            <a:round/>
            <a:headEnd/>
            <a:tailEnd/>
          </a:ln>
          <a:effectLst/>
        </p:spPr>
        <p:txBody>
          <a:bodyPr/>
          <a:lstStyle/>
          <a:p>
            <a:endParaRPr lang="es-MX"/>
          </a:p>
        </p:txBody>
      </p:sp>
      <p:sp>
        <p:nvSpPr>
          <p:cNvPr id="858173" name="Line 61"/>
          <p:cNvSpPr>
            <a:spLocks noChangeShapeType="1"/>
          </p:cNvSpPr>
          <p:nvPr/>
        </p:nvSpPr>
        <p:spPr bwMode="auto">
          <a:xfrm flipV="1">
            <a:off x="3108346" y="5299096"/>
            <a:ext cx="288925" cy="360362"/>
          </a:xfrm>
          <a:prstGeom prst="line">
            <a:avLst/>
          </a:prstGeom>
          <a:noFill/>
          <a:ln w="9525">
            <a:solidFill>
              <a:srgbClr val="FF3300"/>
            </a:solidFill>
            <a:round/>
            <a:headEnd/>
            <a:tailEnd/>
          </a:ln>
          <a:effectLst/>
        </p:spPr>
        <p:txBody>
          <a:bodyPr/>
          <a:lstStyle/>
          <a:p>
            <a:endParaRPr lang="es-MX"/>
          </a:p>
        </p:txBody>
      </p:sp>
      <p:sp>
        <p:nvSpPr>
          <p:cNvPr id="858174" name="Oval 62"/>
          <p:cNvSpPr>
            <a:spLocks noChangeArrowheads="1"/>
          </p:cNvSpPr>
          <p:nvPr/>
        </p:nvSpPr>
        <p:spPr bwMode="auto">
          <a:xfrm>
            <a:off x="3397271" y="5226071"/>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75" name="Oval 63"/>
          <p:cNvSpPr>
            <a:spLocks noChangeArrowheads="1"/>
          </p:cNvSpPr>
          <p:nvPr/>
        </p:nvSpPr>
        <p:spPr bwMode="auto">
          <a:xfrm>
            <a:off x="3757633" y="4867296"/>
            <a:ext cx="71438"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76" name="Line 64"/>
          <p:cNvSpPr>
            <a:spLocks noChangeShapeType="1"/>
          </p:cNvSpPr>
          <p:nvPr/>
        </p:nvSpPr>
        <p:spPr bwMode="auto">
          <a:xfrm flipV="1">
            <a:off x="3468708" y="4938733"/>
            <a:ext cx="288925" cy="287338"/>
          </a:xfrm>
          <a:prstGeom prst="line">
            <a:avLst/>
          </a:prstGeom>
          <a:noFill/>
          <a:ln w="9525">
            <a:solidFill>
              <a:srgbClr val="FF3300"/>
            </a:solidFill>
            <a:round/>
            <a:headEnd/>
            <a:tailEnd/>
          </a:ln>
          <a:effectLst/>
        </p:spPr>
        <p:txBody>
          <a:bodyPr/>
          <a:lstStyle/>
          <a:p>
            <a:endParaRPr lang="es-MX"/>
          </a:p>
        </p:txBody>
      </p:sp>
      <p:sp>
        <p:nvSpPr>
          <p:cNvPr id="858177" name="Line 65"/>
          <p:cNvSpPr>
            <a:spLocks noChangeShapeType="1"/>
          </p:cNvSpPr>
          <p:nvPr/>
        </p:nvSpPr>
        <p:spPr bwMode="auto">
          <a:xfrm flipV="1">
            <a:off x="3829071" y="4651396"/>
            <a:ext cx="287337" cy="215900"/>
          </a:xfrm>
          <a:prstGeom prst="line">
            <a:avLst/>
          </a:prstGeom>
          <a:noFill/>
          <a:ln w="9525">
            <a:solidFill>
              <a:srgbClr val="FF3300"/>
            </a:solidFill>
            <a:round/>
            <a:headEnd/>
            <a:tailEnd/>
          </a:ln>
          <a:effectLst/>
        </p:spPr>
        <p:txBody>
          <a:bodyPr/>
          <a:lstStyle/>
          <a:p>
            <a:endParaRPr lang="es-MX"/>
          </a:p>
        </p:txBody>
      </p:sp>
      <p:sp>
        <p:nvSpPr>
          <p:cNvPr id="858178" name="Oval 66"/>
          <p:cNvSpPr>
            <a:spLocks noChangeArrowheads="1"/>
          </p:cNvSpPr>
          <p:nvPr/>
        </p:nvSpPr>
        <p:spPr bwMode="auto">
          <a:xfrm>
            <a:off x="4116408" y="4578371"/>
            <a:ext cx="71438"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79" name="Line 67"/>
          <p:cNvSpPr>
            <a:spLocks noChangeShapeType="1"/>
          </p:cNvSpPr>
          <p:nvPr/>
        </p:nvSpPr>
        <p:spPr bwMode="auto">
          <a:xfrm>
            <a:off x="6915179" y="903252"/>
            <a:ext cx="0" cy="3095625"/>
          </a:xfrm>
          <a:prstGeom prst="line">
            <a:avLst/>
          </a:prstGeom>
          <a:noFill/>
          <a:ln w="9525">
            <a:solidFill>
              <a:srgbClr val="FF3300"/>
            </a:solidFill>
            <a:prstDash val="dash"/>
            <a:round/>
            <a:headEnd/>
            <a:tailEnd/>
          </a:ln>
          <a:effectLst/>
        </p:spPr>
        <p:txBody>
          <a:bodyPr/>
          <a:lstStyle/>
          <a:p>
            <a:endParaRPr lang="es-MX"/>
          </a:p>
        </p:txBody>
      </p:sp>
      <p:sp>
        <p:nvSpPr>
          <p:cNvPr id="858180" name="Line 68"/>
          <p:cNvSpPr>
            <a:spLocks noChangeShapeType="1"/>
          </p:cNvSpPr>
          <p:nvPr/>
        </p:nvSpPr>
        <p:spPr bwMode="auto">
          <a:xfrm>
            <a:off x="7346979" y="3854414"/>
            <a:ext cx="312737" cy="0"/>
          </a:xfrm>
          <a:prstGeom prst="line">
            <a:avLst/>
          </a:prstGeom>
          <a:noFill/>
          <a:ln w="9525">
            <a:solidFill>
              <a:schemeClr val="tx1"/>
            </a:solidFill>
            <a:round/>
            <a:headEnd/>
            <a:tailEnd type="triangle" w="med" len="med"/>
          </a:ln>
          <a:effectLst/>
        </p:spPr>
        <p:txBody>
          <a:bodyPr/>
          <a:lstStyle/>
          <a:p>
            <a:endParaRPr lang="es-MX"/>
          </a:p>
        </p:txBody>
      </p:sp>
      <p:sp>
        <p:nvSpPr>
          <p:cNvPr id="858181" name="Line 69"/>
          <p:cNvSpPr>
            <a:spLocks noChangeShapeType="1"/>
          </p:cNvSpPr>
          <p:nvPr/>
        </p:nvSpPr>
        <p:spPr bwMode="auto">
          <a:xfrm flipV="1">
            <a:off x="4116408" y="5659458"/>
            <a:ext cx="360363" cy="431800"/>
          </a:xfrm>
          <a:prstGeom prst="line">
            <a:avLst/>
          </a:prstGeom>
          <a:noFill/>
          <a:ln w="9525">
            <a:solidFill>
              <a:srgbClr val="FF3300"/>
            </a:solidFill>
            <a:round/>
            <a:headEnd/>
            <a:tailEnd/>
          </a:ln>
          <a:effectLst/>
        </p:spPr>
        <p:txBody>
          <a:bodyPr/>
          <a:lstStyle/>
          <a:p>
            <a:endParaRPr lang="es-MX"/>
          </a:p>
        </p:txBody>
      </p:sp>
      <p:sp>
        <p:nvSpPr>
          <p:cNvPr id="858182" name="Oval 70"/>
          <p:cNvSpPr>
            <a:spLocks noChangeArrowheads="1"/>
          </p:cNvSpPr>
          <p:nvPr/>
        </p:nvSpPr>
        <p:spPr bwMode="auto">
          <a:xfrm>
            <a:off x="4476771" y="5586433"/>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pic>
        <p:nvPicPr>
          <p:cNvPr id="858183" name="Picture 71" descr="Imagen10"/>
          <p:cNvPicPr>
            <a:picLocks noChangeAspect="1" noChangeArrowheads="1"/>
          </p:cNvPicPr>
          <p:nvPr/>
        </p:nvPicPr>
        <p:blipFill>
          <a:blip r:embed="rId39"/>
          <a:srcRect/>
          <a:stretch>
            <a:fillRect/>
          </a:stretch>
        </p:blipFill>
        <p:spPr bwMode="auto">
          <a:xfrm>
            <a:off x="4765696" y="4416446"/>
            <a:ext cx="2735262" cy="1941512"/>
          </a:xfrm>
          <a:prstGeom prst="rect">
            <a:avLst/>
          </a:prstGeom>
          <a:noFill/>
        </p:spPr>
      </p:pic>
      <p:sp>
        <p:nvSpPr>
          <p:cNvPr id="858184" name="Oval 72"/>
          <p:cNvSpPr>
            <a:spLocks noChangeArrowheads="1"/>
          </p:cNvSpPr>
          <p:nvPr/>
        </p:nvSpPr>
        <p:spPr bwMode="auto">
          <a:xfrm>
            <a:off x="5413396" y="5946796"/>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85" name="Line 73"/>
          <p:cNvSpPr>
            <a:spLocks noChangeShapeType="1"/>
          </p:cNvSpPr>
          <p:nvPr/>
        </p:nvSpPr>
        <p:spPr bwMode="auto">
          <a:xfrm flipV="1">
            <a:off x="5124471" y="6018233"/>
            <a:ext cx="288925" cy="73025"/>
          </a:xfrm>
          <a:prstGeom prst="line">
            <a:avLst/>
          </a:prstGeom>
          <a:noFill/>
          <a:ln w="9525">
            <a:solidFill>
              <a:srgbClr val="FF3300"/>
            </a:solidFill>
            <a:round/>
            <a:headEnd/>
            <a:tailEnd/>
          </a:ln>
          <a:effectLst/>
        </p:spPr>
        <p:txBody>
          <a:bodyPr/>
          <a:lstStyle/>
          <a:p>
            <a:endParaRPr lang="es-MX"/>
          </a:p>
        </p:txBody>
      </p:sp>
      <p:sp>
        <p:nvSpPr>
          <p:cNvPr id="858186" name="Line 74"/>
          <p:cNvSpPr>
            <a:spLocks noChangeShapeType="1"/>
          </p:cNvSpPr>
          <p:nvPr/>
        </p:nvSpPr>
        <p:spPr bwMode="auto">
          <a:xfrm flipV="1">
            <a:off x="5484833" y="5875358"/>
            <a:ext cx="288925" cy="73025"/>
          </a:xfrm>
          <a:prstGeom prst="line">
            <a:avLst/>
          </a:prstGeom>
          <a:noFill/>
          <a:ln w="9525">
            <a:solidFill>
              <a:srgbClr val="FF3300"/>
            </a:solidFill>
            <a:round/>
            <a:headEnd/>
            <a:tailEnd/>
          </a:ln>
          <a:effectLst/>
        </p:spPr>
        <p:txBody>
          <a:bodyPr/>
          <a:lstStyle/>
          <a:p>
            <a:endParaRPr lang="es-MX"/>
          </a:p>
        </p:txBody>
      </p:sp>
      <p:sp>
        <p:nvSpPr>
          <p:cNvPr id="858187" name="Oval 75"/>
          <p:cNvSpPr>
            <a:spLocks noChangeArrowheads="1"/>
          </p:cNvSpPr>
          <p:nvPr/>
        </p:nvSpPr>
        <p:spPr bwMode="auto">
          <a:xfrm>
            <a:off x="5773758" y="5802333"/>
            <a:ext cx="71438"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88" name="Line 76"/>
          <p:cNvSpPr>
            <a:spLocks noChangeShapeType="1"/>
          </p:cNvSpPr>
          <p:nvPr/>
        </p:nvSpPr>
        <p:spPr bwMode="auto">
          <a:xfrm flipV="1">
            <a:off x="5845196" y="5730896"/>
            <a:ext cx="287337" cy="73025"/>
          </a:xfrm>
          <a:prstGeom prst="line">
            <a:avLst/>
          </a:prstGeom>
          <a:noFill/>
          <a:ln w="9525">
            <a:solidFill>
              <a:srgbClr val="FF3300"/>
            </a:solidFill>
            <a:round/>
            <a:headEnd/>
            <a:tailEnd/>
          </a:ln>
          <a:effectLst/>
        </p:spPr>
        <p:txBody>
          <a:bodyPr/>
          <a:lstStyle/>
          <a:p>
            <a:endParaRPr lang="es-MX"/>
          </a:p>
        </p:txBody>
      </p:sp>
      <p:sp>
        <p:nvSpPr>
          <p:cNvPr id="858189" name="Oval 77"/>
          <p:cNvSpPr>
            <a:spLocks noChangeArrowheads="1"/>
          </p:cNvSpPr>
          <p:nvPr/>
        </p:nvSpPr>
        <p:spPr bwMode="auto">
          <a:xfrm>
            <a:off x="6132533" y="5659458"/>
            <a:ext cx="71438"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90" name="Line 78"/>
          <p:cNvSpPr>
            <a:spLocks noChangeShapeType="1"/>
          </p:cNvSpPr>
          <p:nvPr/>
        </p:nvSpPr>
        <p:spPr bwMode="auto">
          <a:xfrm flipV="1">
            <a:off x="6205558" y="5586433"/>
            <a:ext cx="287338" cy="73025"/>
          </a:xfrm>
          <a:prstGeom prst="line">
            <a:avLst/>
          </a:prstGeom>
          <a:noFill/>
          <a:ln w="9525">
            <a:solidFill>
              <a:srgbClr val="FF3300"/>
            </a:solidFill>
            <a:round/>
            <a:headEnd/>
            <a:tailEnd/>
          </a:ln>
          <a:effectLst/>
        </p:spPr>
        <p:txBody>
          <a:bodyPr/>
          <a:lstStyle/>
          <a:p>
            <a:endParaRPr lang="es-MX"/>
          </a:p>
        </p:txBody>
      </p:sp>
      <p:sp>
        <p:nvSpPr>
          <p:cNvPr id="858191" name="Oval 79"/>
          <p:cNvSpPr>
            <a:spLocks noChangeArrowheads="1"/>
          </p:cNvSpPr>
          <p:nvPr/>
        </p:nvSpPr>
        <p:spPr bwMode="auto">
          <a:xfrm>
            <a:off x="6421458" y="5514996"/>
            <a:ext cx="71438"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92" name="Oval 80"/>
          <p:cNvSpPr>
            <a:spLocks noChangeArrowheads="1"/>
          </p:cNvSpPr>
          <p:nvPr/>
        </p:nvSpPr>
        <p:spPr bwMode="auto">
          <a:xfrm>
            <a:off x="6781821" y="5370533"/>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93" name="Line 81"/>
          <p:cNvSpPr>
            <a:spLocks noChangeShapeType="1"/>
          </p:cNvSpPr>
          <p:nvPr/>
        </p:nvSpPr>
        <p:spPr bwMode="auto">
          <a:xfrm flipV="1">
            <a:off x="6492896" y="5443558"/>
            <a:ext cx="287337" cy="73025"/>
          </a:xfrm>
          <a:prstGeom prst="line">
            <a:avLst/>
          </a:prstGeom>
          <a:noFill/>
          <a:ln w="9525">
            <a:solidFill>
              <a:srgbClr val="FF3300"/>
            </a:solidFill>
            <a:round/>
            <a:headEnd/>
            <a:tailEnd/>
          </a:ln>
          <a:effectLst/>
        </p:spPr>
        <p:txBody>
          <a:bodyPr/>
          <a:lstStyle/>
          <a:p>
            <a:endParaRPr lang="es-MX"/>
          </a:p>
        </p:txBody>
      </p:sp>
      <p:sp>
        <p:nvSpPr>
          <p:cNvPr id="858194" name="Line 82"/>
          <p:cNvSpPr>
            <a:spLocks noChangeShapeType="1"/>
          </p:cNvSpPr>
          <p:nvPr/>
        </p:nvSpPr>
        <p:spPr bwMode="auto">
          <a:xfrm flipV="1">
            <a:off x="6853258" y="5299096"/>
            <a:ext cx="287338" cy="73025"/>
          </a:xfrm>
          <a:prstGeom prst="line">
            <a:avLst/>
          </a:prstGeom>
          <a:noFill/>
          <a:ln w="9525">
            <a:solidFill>
              <a:srgbClr val="FF3300"/>
            </a:solidFill>
            <a:round/>
            <a:headEnd/>
            <a:tailEnd/>
          </a:ln>
          <a:effectLst/>
        </p:spPr>
        <p:txBody>
          <a:bodyPr/>
          <a:lstStyle/>
          <a:p>
            <a:endParaRPr lang="es-MX"/>
          </a:p>
        </p:txBody>
      </p:sp>
      <p:sp>
        <p:nvSpPr>
          <p:cNvPr id="858195" name="Oval 83"/>
          <p:cNvSpPr>
            <a:spLocks noChangeArrowheads="1"/>
          </p:cNvSpPr>
          <p:nvPr/>
        </p:nvSpPr>
        <p:spPr bwMode="auto">
          <a:xfrm>
            <a:off x="7140596" y="5226071"/>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8122"/>
                                        </p:tgtEl>
                                        <p:attrNameLst>
                                          <p:attrName>style.visibility</p:attrName>
                                        </p:attrNameLst>
                                      </p:cBhvr>
                                      <p:to>
                                        <p:strVal val="visible"/>
                                      </p:to>
                                    </p:set>
                                    <p:animEffect transition="in" filter="wipe(left)">
                                      <p:cBhvr>
                                        <p:cTn id="7" dur="2000"/>
                                        <p:tgtEl>
                                          <p:spTgt spid="858122"/>
                                        </p:tgtEl>
                                      </p:cBhvr>
                                    </p:animEffect>
                                  </p:childTnLst>
                                </p:cTn>
                              </p:par>
                              <p:par>
                                <p:cTn id="8" presetID="22" presetClass="entr" presetSubtype="8" fill="hold" nodeType="withEffect">
                                  <p:stCondLst>
                                    <p:cond delay="0"/>
                                  </p:stCondLst>
                                  <p:childTnLst>
                                    <p:set>
                                      <p:cBhvr>
                                        <p:cTn id="9" dur="1" fill="hold">
                                          <p:stCondLst>
                                            <p:cond delay="0"/>
                                          </p:stCondLst>
                                        </p:cTn>
                                        <p:tgtEl>
                                          <p:spTgt spid="858126"/>
                                        </p:tgtEl>
                                        <p:attrNameLst>
                                          <p:attrName>style.visibility</p:attrName>
                                        </p:attrNameLst>
                                      </p:cBhvr>
                                      <p:to>
                                        <p:strVal val="visible"/>
                                      </p:to>
                                    </p:set>
                                    <p:animEffect transition="in" filter="wipe(left)">
                                      <p:cBhvr>
                                        <p:cTn id="10" dur="2000"/>
                                        <p:tgtEl>
                                          <p:spTgt spid="858126"/>
                                        </p:tgtEl>
                                      </p:cBhvr>
                                    </p:animEffect>
                                  </p:childTnLst>
                                </p:cTn>
                              </p:par>
                              <p:par>
                                <p:cTn id="11" presetID="22" presetClass="entr" presetSubtype="8" fill="hold" nodeType="withEffect">
                                  <p:stCondLst>
                                    <p:cond delay="0"/>
                                  </p:stCondLst>
                                  <p:childTnLst>
                                    <p:set>
                                      <p:cBhvr>
                                        <p:cTn id="12" dur="1" fill="hold">
                                          <p:stCondLst>
                                            <p:cond delay="0"/>
                                          </p:stCondLst>
                                        </p:cTn>
                                        <p:tgtEl>
                                          <p:spTgt spid="858130"/>
                                        </p:tgtEl>
                                        <p:attrNameLst>
                                          <p:attrName>style.visibility</p:attrName>
                                        </p:attrNameLst>
                                      </p:cBhvr>
                                      <p:to>
                                        <p:strVal val="visible"/>
                                      </p:to>
                                    </p:set>
                                    <p:animEffect transition="in" filter="wipe(left)">
                                      <p:cBhvr>
                                        <p:cTn id="13" dur="1000"/>
                                        <p:tgtEl>
                                          <p:spTgt spid="858130"/>
                                        </p:tgtEl>
                                      </p:cBhvr>
                                    </p:animEffect>
                                  </p:childTnLst>
                                </p:cTn>
                              </p:par>
                              <p:par>
                                <p:cTn id="14" presetID="22" presetClass="entr" presetSubtype="8" fill="hold" nodeType="withEffect">
                                  <p:stCondLst>
                                    <p:cond delay="0"/>
                                  </p:stCondLst>
                                  <p:childTnLst>
                                    <p:set>
                                      <p:cBhvr>
                                        <p:cTn id="15" dur="1" fill="hold">
                                          <p:stCondLst>
                                            <p:cond delay="0"/>
                                          </p:stCondLst>
                                        </p:cTn>
                                        <p:tgtEl>
                                          <p:spTgt spid="858136"/>
                                        </p:tgtEl>
                                        <p:attrNameLst>
                                          <p:attrName>style.visibility</p:attrName>
                                        </p:attrNameLst>
                                      </p:cBhvr>
                                      <p:to>
                                        <p:strVal val="visible"/>
                                      </p:to>
                                    </p:set>
                                    <p:animEffect transition="in" filter="wipe(left)">
                                      <p:cBhvr>
                                        <p:cTn id="16" dur="1000"/>
                                        <p:tgtEl>
                                          <p:spTgt spid="858136"/>
                                        </p:tgtEl>
                                      </p:cBhvr>
                                    </p:animEffect>
                                  </p:childTnLst>
                                </p:cTn>
                              </p:par>
                              <p:par>
                                <p:cTn id="17" presetID="22" presetClass="entr" presetSubtype="8" fill="hold" nodeType="withEffect">
                                  <p:stCondLst>
                                    <p:cond delay="0"/>
                                  </p:stCondLst>
                                  <p:childTnLst>
                                    <p:set>
                                      <p:cBhvr>
                                        <p:cTn id="18" dur="1" fill="hold">
                                          <p:stCondLst>
                                            <p:cond delay="0"/>
                                          </p:stCondLst>
                                        </p:cTn>
                                        <p:tgtEl>
                                          <p:spTgt spid="858135"/>
                                        </p:tgtEl>
                                        <p:attrNameLst>
                                          <p:attrName>style.visibility</p:attrName>
                                        </p:attrNameLst>
                                      </p:cBhvr>
                                      <p:to>
                                        <p:strVal val="visible"/>
                                      </p:to>
                                    </p:set>
                                    <p:animEffect transition="in" filter="wipe(left)">
                                      <p:cBhvr>
                                        <p:cTn id="19" dur="1000"/>
                                        <p:tgtEl>
                                          <p:spTgt spid="8581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58125"/>
                                        </p:tgtEl>
                                        <p:attrNameLst>
                                          <p:attrName>style.visibility</p:attrName>
                                        </p:attrNameLst>
                                      </p:cBhvr>
                                      <p:to>
                                        <p:strVal val="visible"/>
                                      </p:to>
                                    </p:set>
                                    <p:animEffect transition="in" filter="wipe(left)">
                                      <p:cBhvr>
                                        <p:cTn id="24" dur="2000"/>
                                        <p:tgtEl>
                                          <p:spTgt spid="858125"/>
                                        </p:tgtEl>
                                      </p:cBhvr>
                                    </p:animEffect>
                                  </p:childTnLst>
                                </p:cTn>
                              </p:par>
                              <p:par>
                                <p:cTn id="25" presetID="22" presetClass="entr" presetSubtype="8" fill="hold" nodeType="withEffect">
                                  <p:stCondLst>
                                    <p:cond delay="0"/>
                                  </p:stCondLst>
                                  <p:childTnLst>
                                    <p:set>
                                      <p:cBhvr>
                                        <p:cTn id="26" dur="1" fill="hold">
                                          <p:stCondLst>
                                            <p:cond delay="0"/>
                                          </p:stCondLst>
                                        </p:cTn>
                                        <p:tgtEl>
                                          <p:spTgt spid="858129"/>
                                        </p:tgtEl>
                                        <p:attrNameLst>
                                          <p:attrName>style.visibility</p:attrName>
                                        </p:attrNameLst>
                                      </p:cBhvr>
                                      <p:to>
                                        <p:strVal val="visible"/>
                                      </p:to>
                                    </p:set>
                                    <p:animEffect transition="in" filter="wipe(left)">
                                      <p:cBhvr>
                                        <p:cTn id="27" dur="2000"/>
                                        <p:tgtEl>
                                          <p:spTgt spid="8581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58119"/>
                                        </p:tgtEl>
                                        <p:attrNameLst>
                                          <p:attrName>style.visibility</p:attrName>
                                        </p:attrNameLst>
                                      </p:cBhvr>
                                      <p:to>
                                        <p:strVal val="visible"/>
                                      </p:to>
                                    </p:set>
                                    <p:animEffect transition="in" filter="wipe(up)">
                                      <p:cBhvr>
                                        <p:cTn id="32" dur="1000"/>
                                        <p:tgtEl>
                                          <p:spTgt spid="858119"/>
                                        </p:tgtEl>
                                      </p:cBhvr>
                                    </p:animEffect>
                                  </p:childTnLst>
                                </p:cTn>
                              </p:par>
                            </p:childTnLst>
                          </p:cTn>
                        </p:par>
                        <p:par>
                          <p:cTn id="33" fill="hold">
                            <p:stCondLst>
                              <p:cond delay="1000"/>
                            </p:stCondLst>
                            <p:childTnLst>
                              <p:par>
                                <p:cTn id="34" presetID="4" presetClass="entr" presetSubtype="32" fill="hold" grpId="0" nodeType="afterEffect">
                                  <p:stCondLst>
                                    <p:cond delay="0"/>
                                  </p:stCondLst>
                                  <p:childTnLst>
                                    <p:set>
                                      <p:cBhvr>
                                        <p:cTn id="35" dur="1" fill="hold">
                                          <p:stCondLst>
                                            <p:cond delay="0"/>
                                          </p:stCondLst>
                                        </p:cTn>
                                        <p:tgtEl>
                                          <p:spTgt spid="858121"/>
                                        </p:tgtEl>
                                        <p:attrNameLst>
                                          <p:attrName>style.visibility</p:attrName>
                                        </p:attrNameLst>
                                      </p:cBhvr>
                                      <p:to>
                                        <p:strVal val="visible"/>
                                      </p:to>
                                    </p:set>
                                    <p:animEffect transition="in" filter="box(out)">
                                      <p:cBhvr>
                                        <p:cTn id="36" dur="500"/>
                                        <p:tgtEl>
                                          <p:spTgt spid="858121"/>
                                        </p:tgtEl>
                                      </p:cBhvr>
                                    </p:animEffect>
                                  </p:childTnLst>
                                </p:cTn>
                              </p:par>
                            </p:childTnLst>
                          </p:cTn>
                        </p:par>
                        <p:par>
                          <p:cTn id="37" fill="hold">
                            <p:stCondLst>
                              <p:cond delay="1500"/>
                            </p:stCondLst>
                            <p:childTnLst>
                              <p:par>
                                <p:cTn id="38" presetID="53" presetClass="entr" presetSubtype="0" fill="hold" nodeType="afterEffect">
                                  <p:stCondLst>
                                    <p:cond delay="0"/>
                                  </p:stCondLst>
                                  <p:childTnLst>
                                    <p:set>
                                      <p:cBhvr>
                                        <p:cTn id="39" dur="1" fill="hold">
                                          <p:stCondLst>
                                            <p:cond delay="0"/>
                                          </p:stCondLst>
                                        </p:cTn>
                                        <p:tgtEl>
                                          <p:spTgt spid="858132"/>
                                        </p:tgtEl>
                                        <p:attrNameLst>
                                          <p:attrName>style.visibility</p:attrName>
                                        </p:attrNameLst>
                                      </p:cBhvr>
                                      <p:to>
                                        <p:strVal val="visible"/>
                                      </p:to>
                                    </p:set>
                                    <p:anim calcmode="lin" valueType="num">
                                      <p:cBhvr>
                                        <p:cTn id="40" dur="500" fill="hold"/>
                                        <p:tgtEl>
                                          <p:spTgt spid="858132"/>
                                        </p:tgtEl>
                                        <p:attrNameLst>
                                          <p:attrName>ppt_w</p:attrName>
                                        </p:attrNameLst>
                                      </p:cBhvr>
                                      <p:tavLst>
                                        <p:tav tm="0">
                                          <p:val>
                                            <p:fltVal val="0"/>
                                          </p:val>
                                        </p:tav>
                                        <p:tav tm="100000">
                                          <p:val>
                                            <p:strVal val="#ppt_w"/>
                                          </p:val>
                                        </p:tav>
                                      </p:tavLst>
                                    </p:anim>
                                    <p:anim calcmode="lin" valueType="num">
                                      <p:cBhvr>
                                        <p:cTn id="41" dur="500" fill="hold"/>
                                        <p:tgtEl>
                                          <p:spTgt spid="858132"/>
                                        </p:tgtEl>
                                        <p:attrNameLst>
                                          <p:attrName>ppt_h</p:attrName>
                                        </p:attrNameLst>
                                      </p:cBhvr>
                                      <p:tavLst>
                                        <p:tav tm="0">
                                          <p:val>
                                            <p:fltVal val="0"/>
                                          </p:val>
                                        </p:tav>
                                        <p:tav tm="100000">
                                          <p:val>
                                            <p:strVal val="#ppt_h"/>
                                          </p:val>
                                        </p:tav>
                                      </p:tavLst>
                                    </p:anim>
                                    <p:animEffect transition="in" filter="fade">
                                      <p:cBhvr>
                                        <p:cTn id="42" dur="500"/>
                                        <p:tgtEl>
                                          <p:spTgt spid="8581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58120"/>
                                        </p:tgtEl>
                                        <p:attrNameLst>
                                          <p:attrName>style.visibility</p:attrName>
                                        </p:attrNameLst>
                                      </p:cBhvr>
                                      <p:to>
                                        <p:strVal val="visible"/>
                                      </p:to>
                                    </p:set>
                                    <p:animEffect transition="in" filter="wipe(up)">
                                      <p:cBhvr>
                                        <p:cTn id="47" dur="500"/>
                                        <p:tgtEl>
                                          <p:spTgt spid="858120"/>
                                        </p:tgtEl>
                                      </p:cBhvr>
                                    </p:animEffect>
                                  </p:childTnLst>
                                </p:cTn>
                              </p:par>
                            </p:childTnLst>
                          </p:cTn>
                        </p:par>
                        <p:par>
                          <p:cTn id="48" fill="hold">
                            <p:stCondLst>
                              <p:cond delay="500"/>
                            </p:stCondLst>
                            <p:childTnLst>
                              <p:par>
                                <p:cTn id="49" presetID="4" presetClass="entr" presetSubtype="32" fill="hold" grpId="0" nodeType="afterEffect">
                                  <p:stCondLst>
                                    <p:cond delay="0"/>
                                  </p:stCondLst>
                                  <p:childTnLst>
                                    <p:set>
                                      <p:cBhvr>
                                        <p:cTn id="50" dur="1" fill="hold">
                                          <p:stCondLst>
                                            <p:cond delay="0"/>
                                          </p:stCondLst>
                                        </p:cTn>
                                        <p:tgtEl>
                                          <p:spTgt spid="858133"/>
                                        </p:tgtEl>
                                        <p:attrNameLst>
                                          <p:attrName>style.visibility</p:attrName>
                                        </p:attrNameLst>
                                      </p:cBhvr>
                                      <p:to>
                                        <p:strVal val="visible"/>
                                      </p:to>
                                    </p:set>
                                    <p:animEffect transition="in" filter="box(out)">
                                      <p:cBhvr>
                                        <p:cTn id="51" dur="500"/>
                                        <p:tgtEl>
                                          <p:spTgt spid="858133"/>
                                        </p:tgtEl>
                                      </p:cBhvr>
                                    </p:animEffect>
                                  </p:childTnLst>
                                </p:cTn>
                              </p:par>
                            </p:childTnLst>
                          </p:cTn>
                        </p:par>
                        <p:par>
                          <p:cTn id="52" fill="hold">
                            <p:stCondLst>
                              <p:cond delay="1000"/>
                            </p:stCondLst>
                            <p:childTnLst>
                              <p:par>
                                <p:cTn id="53" presetID="53" presetClass="entr" presetSubtype="0" fill="hold" nodeType="afterEffect">
                                  <p:stCondLst>
                                    <p:cond delay="0"/>
                                  </p:stCondLst>
                                  <p:childTnLst>
                                    <p:set>
                                      <p:cBhvr>
                                        <p:cTn id="54" dur="1" fill="hold">
                                          <p:stCondLst>
                                            <p:cond delay="0"/>
                                          </p:stCondLst>
                                        </p:cTn>
                                        <p:tgtEl>
                                          <p:spTgt spid="858134"/>
                                        </p:tgtEl>
                                        <p:attrNameLst>
                                          <p:attrName>style.visibility</p:attrName>
                                        </p:attrNameLst>
                                      </p:cBhvr>
                                      <p:to>
                                        <p:strVal val="visible"/>
                                      </p:to>
                                    </p:set>
                                    <p:anim calcmode="lin" valueType="num">
                                      <p:cBhvr>
                                        <p:cTn id="55" dur="500" fill="hold"/>
                                        <p:tgtEl>
                                          <p:spTgt spid="858134"/>
                                        </p:tgtEl>
                                        <p:attrNameLst>
                                          <p:attrName>ppt_w</p:attrName>
                                        </p:attrNameLst>
                                      </p:cBhvr>
                                      <p:tavLst>
                                        <p:tav tm="0">
                                          <p:val>
                                            <p:fltVal val="0"/>
                                          </p:val>
                                        </p:tav>
                                        <p:tav tm="100000">
                                          <p:val>
                                            <p:strVal val="#ppt_w"/>
                                          </p:val>
                                        </p:tav>
                                      </p:tavLst>
                                    </p:anim>
                                    <p:anim calcmode="lin" valueType="num">
                                      <p:cBhvr>
                                        <p:cTn id="56" dur="500" fill="hold"/>
                                        <p:tgtEl>
                                          <p:spTgt spid="858134"/>
                                        </p:tgtEl>
                                        <p:attrNameLst>
                                          <p:attrName>ppt_h</p:attrName>
                                        </p:attrNameLst>
                                      </p:cBhvr>
                                      <p:tavLst>
                                        <p:tav tm="0">
                                          <p:val>
                                            <p:fltVal val="0"/>
                                          </p:val>
                                        </p:tav>
                                        <p:tav tm="100000">
                                          <p:val>
                                            <p:strVal val="#ppt_h"/>
                                          </p:val>
                                        </p:tav>
                                      </p:tavLst>
                                    </p:anim>
                                    <p:animEffect transition="in" filter="fade">
                                      <p:cBhvr>
                                        <p:cTn id="57" dur="500"/>
                                        <p:tgtEl>
                                          <p:spTgt spid="8581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58137"/>
                                        </p:tgtEl>
                                        <p:attrNameLst>
                                          <p:attrName>style.visibility</p:attrName>
                                        </p:attrNameLst>
                                      </p:cBhvr>
                                      <p:to>
                                        <p:strVal val="visible"/>
                                      </p:to>
                                    </p:set>
                                    <p:animEffect transition="in" filter="wipe(left)">
                                      <p:cBhvr>
                                        <p:cTn id="62" dur="500"/>
                                        <p:tgtEl>
                                          <p:spTgt spid="858137"/>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858138"/>
                                        </p:tgtEl>
                                        <p:attrNameLst>
                                          <p:attrName>style.visibility</p:attrName>
                                        </p:attrNameLst>
                                      </p:cBhvr>
                                      <p:to>
                                        <p:strVal val="visible"/>
                                      </p:to>
                                    </p:set>
                                    <p:animEffect transition="in" filter="wipe(right)">
                                      <p:cBhvr>
                                        <p:cTn id="65" dur="500"/>
                                        <p:tgtEl>
                                          <p:spTgt spid="858138"/>
                                        </p:tgtEl>
                                      </p:cBhvr>
                                    </p:animEffect>
                                  </p:childTnLst>
                                </p:cTn>
                              </p:par>
                            </p:childTnLst>
                          </p:cTn>
                        </p:par>
                        <p:par>
                          <p:cTn id="66" fill="hold">
                            <p:stCondLst>
                              <p:cond delay="500"/>
                            </p:stCondLst>
                            <p:childTnLst>
                              <p:par>
                                <p:cTn id="67" presetID="53" presetClass="entr" presetSubtype="0" fill="hold" nodeType="afterEffect">
                                  <p:stCondLst>
                                    <p:cond delay="0"/>
                                  </p:stCondLst>
                                  <p:childTnLst>
                                    <p:set>
                                      <p:cBhvr>
                                        <p:cTn id="68" dur="1" fill="hold">
                                          <p:stCondLst>
                                            <p:cond delay="0"/>
                                          </p:stCondLst>
                                        </p:cTn>
                                        <p:tgtEl>
                                          <p:spTgt spid="858139"/>
                                        </p:tgtEl>
                                        <p:attrNameLst>
                                          <p:attrName>style.visibility</p:attrName>
                                        </p:attrNameLst>
                                      </p:cBhvr>
                                      <p:to>
                                        <p:strVal val="visible"/>
                                      </p:to>
                                    </p:set>
                                    <p:anim calcmode="lin" valueType="num">
                                      <p:cBhvr>
                                        <p:cTn id="69" dur="500" fill="hold"/>
                                        <p:tgtEl>
                                          <p:spTgt spid="858139"/>
                                        </p:tgtEl>
                                        <p:attrNameLst>
                                          <p:attrName>ppt_w</p:attrName>
                                        </p:attrNameLst>
                                      </p:cBhvr>
                                      <p:tavLst>
                                        <p:tav tm="0">
                                          <p:val>
                                            <p:fltVal val="0"/>
                                          </p:val>
                                        </p:tav>
                                        <p:tav tm="100000">
                                          <p:val>
                                            <p:strVal val="#ppt_w"/>
                                          </p:val>
                                        </p:tav>
                                      </p:tavLst>
                                    </p:anim>
                                    <p:anim calcmode="lin" valueType="num">
                                      <p:cBhvr>
                                        <p:cTn id="70" dur="500" fill="hold"/>
                                        <p:tgtEl>
                                          <p:spTgt spid="858139"/>
                                        </p:tgtEl>
                                        <p:attrNameLst>
                                          <p:attrName>ppt_h</p:attrName>
                                        </p:attrNameLst>
                                      </p:cBhvr>
                                      <p:tavLst>
                                        <p:tav tm="0">
                                          <p:val>
                                            <p:fltVal val="0"/>
                                          </p:val>
                                        </p:tav>
                                        <p:tav tm="100000">
                                          <p:val>
                                            <p:strVal val="#ppt_h"/>
                                          </p:val>
                                        </p:tav>
                                      </p:tavLst>
                                    </p:anim>
                                    <p:animEffect transition="in" filter="fade">
                                      <p:cBhvr>
                                        <p:cTn id="71" dur="500"/>
                                        <p:tgtEl>
                                          <p:spTgt spid="85813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858118"/>
                                        </p:tgtEl>
                                        <p:attrNameLst>
                                          <p:attrName>style.visibility</p:attrName>
                                        </p:attrNameLst>
                                      </p:cBhvr>
                                      <p:to>
                                        <p:strVal val="visible"/>
                                      </p:to>
                                    </p:set>
                                    <p:anim calcmode="lin" valueType="num">
                                      <p:cBhvr>
                                        <p:cTn id="76" dur="500" fill="hold"/>
                                        <p:tgtEl>
                                          <p:spTgt spid="858118"/>
                                        </p:tgtEl>
                                        <p:attrNameLst>
                                          <p:attrName>ppt_w</p:attrName>
                                        </p:attrNameLst>
                                      </p:cBhvr>
                                      <p:tavLst>
                                        <p:tav tm="0">
                                          <p:val>
                                            <p:fltVal val="0"/>
                                          </p:val>
                                        </p:tav>
                                        <p:tav tm="100000">
                                          <p:val>
                                            <p:strVal val="#ppt_w"/>
                                          </p:val>
                                        </p:tav>
                                      </p:tavLst>
                                    </p:anim>
                                    <p:anim calcmode="lin" valueType="num">
                                      <p:cBhvr>
                                        <p:cTn id="77" dur="500" fill="hold"/>
                                        <p:tgtEl>
                                          <p:spTgt spid="858118"/>
                                        </p:tgtEl>
                                        <p:attrNameLst>
                                          <p:attrName>ppt_h</p:attrName>
                                        </p:attrNameLst>
                                      </p:cBhvr>
                                      <p:tavLst>
                                        <p:tav tm="0">
                                          <p:val>
                                            <p:fltVal val="0"/>
                                          </p:val>
                                        </p:tav>
                                        <p:tav tm="100000">
                                          <p:val>
                                            <p:strVal val="#ppt_h"/>
                                          </p:val>
                                        </p:tav>
                                      </p:tavLst>
                                    </p:anim>
                                    <p:animEffect transition="in" filter="fade">
                                      <p:cBhvr>
                                        <p:cTn id="78" dur="500"/>
                                        <p:tgtEl>
                                          <p:spTgt spid="85811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858170"/>
                                        </p:tgtEl>
                                        <p:attrNameLst>
                                          <p:attrName>style.visibility</p:attrName>
                                        </p:attrNameLst>
                                      </p:cBhvr>
                                      <p:to>
                                        <p:strVal val="visible"/>
                                      </p:to>
                                    </p:set>
                                    <p:animEffect transition="in" filter="wipe(down)">
                                      <p:cBhvr>
                                        <p:cTn id="83" dur="3000"/>
                                        <p:tgtEl>
                                          <p:spTgt spid="858170"/>
                                        </p:tgtEl>
                                      </p:cBhvr>
                                    </p:animEffect>
                                  </p:childTnLst>
                                </p:cTn>
                              </p:par>
                            </p:childTnLst>
                          </p:cTn>
                        </p:par>
                        <p:par>
                          <p:cTn id="84" fill="hold">
                            <p:stCondLst>
                              <p:cond delay="3000"/>
                            </p:stCondLst>
                            <p:childTnLst>
                              <p:par>
                                <p:cTn id="85" presetID="22" presetClass="entr" presetSubtype="8" fill="hold" grpId="0" nodeType="afterEffect">
                                  <p:stCondLst>
                                    <p:cond delay="0"/>
                                  </p:stCondLst>
                                  <p:childTnLst>
                                    <p:set>
                                      <p:cBhvr>
                                        <p:cTn id="86" dur="1" fill="hold">
                                          <p:stCondLst>
                                            <p:cond delay="0"/>
                                          </p:stCondLst>
                                        </p:cTn>
                                        <p:tgtEl>
                                          <p:spTgt spid="858169"/>
                                        </p:tgtEl>
                                        <p:attrNameLst>
                                          <p:attrName>style.visibility</p:attrName>
                                        </p:attrNameLst>
                                      </p:cBhvr>
                                      <p:to>
                                        <p:strVal val="visible"/>
                                      </p:to>
                                    </p:set>
                                    <p:animEffect transition="in" filter="wipe(left)">
                                      <p:cBhvr>
                                        <p:cTn id="87" dur="500"/>
                                        <p:tgtEl>
                                          <p:spTgt spid="85816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858141"/>
                                        </p:tgtEl>
                                        <p:attrNameLst>
                                          <p:attrName>style.visibility</p:attrName>
                                        </p:attrNameLst>
                                      </p:cBhvr>
                                      <p:to>
                                        <p:strVal val="visible"/>
                                      </p:to>
                                    </p:set>
                                    <p:animEffect transition="in" filter="wipe(left)">
                                      <p:cBhvr>
                                        <p:cTn id="92" dur="3000"/>
                                        <p:tgtEl>
                                          <p:spTgt spid="858141"/>
                                        </p:tgtEl>
                                      </p:cBhvr>
                                    </p:animEffect>
                                  </p:childTnLst>
                                </p:cTn>
                              </p:par>
                              <p:par>
                                <p:cTn id="93" presetID="22" presetClass="entr" presetSubtype="8" fill="hold" nodeType="withEffect">
                                  <p:stCondLst>
                                    <p:cond delay="0"/>
                                  </p:stCondLst>
                                  <p:childTnLst>
                                    <p:set>
                                      <p:cBhvr>
                                        <p:cTn id="94" dur="1" fill="hold">
                                          <p:stCondLst>
                                            <p:cond delay="0"/>
                                          </p:stCondLst>
                                        </p:cTn>
                                        <p:tgtEl>
                                          <p:spTgt spid="858145"/>
                                        </p:tgtEl>
                                        <p:attrNameLst>
                                          <p:attrName>style.visibility</p:attrName>
                                        </p:attrNameLst>
                                      </p:cBhvr>
                                      <p:to>
                                        <p:strVal val="visible"/>
                                      </p:to>
                                    </p:set>
                                    <p:animEffect transition="in" filter="wipe(left)">
                                      <p:cBhvr>
                                        <p:cTn id="95" dur="2000"/>
                                        <p:tgtEl>
                                          <p:spTgt spid="858145"/>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858172"/>
                                        </p:tgtEl>
                                        <p:attrNameLst>
                                          <p:attrName>style.visibility</p:attrName>
                                        </p:attrNameLst>
                                      </p:cBhvr>
                                      <p:to>
                                        <p:strVal val="visible"/>
                                      </p:to>
                                    </p:set>
                                    <p:animEffect transition="in" filter="wipe(down)">
                                      <p:cBhvr>
                                        <p:cTn id="98" dur="3000"/>
                                        <p:tgtEl>
                                          <p:spTgt spid="858172"/>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858171"/>
                                        </p:tgtEl>
                                        <p:attrNameLst>
                                          <p:attrName>style.visibility</p:attrName>
                                        </p:attrNameLst>
                                      </p:cBhvr>
                                      <p:to>
                                        <p:strVal val="visible"/>
                                      </p:to>
                                    </p:set>
                                    <p:animEffect transition="in" filter="wipe(left)">
                                      <p:cBhvr>
                                        <p:cTn id="102" dur="500"/>
                                        <p:tgtEl>
                                          <p:spTgt spid="858171"/>
                                        </p:tgtEl>
                                      </p:cBhvr>
                                    </p:animEffect>
                                  </p:childTnLst>
                                </p:cTn>
                              </p:par>
                            </p:childTnLst>
                          </p:cTn>
                        </p:par>
                        <p:par>
                          <p:cTn id="103" fill="hold">
                            <p:stCondLst>
                              <p:cond delay="3500"/>
                            </p:stCondLst>
                            <p:childTnLst>
                              <p:par>
                                <p:cTn id="104" presetID="22" presetClass="entr" presetSubtype="1" fill="hold" grpId="0" nodeType="afterEffect">
                                  <p:stCondLst>
                                    <p:cond delay="0"/>
                                  </p:stCondLst>
                                  <p:childTnLst>
                                    <p:set>
                                      <p:cBhvr>
                                        <p:cTn id="105" dur="1" fill="hold">
                                          <p:stCondLst>
                                            <p:cond delay="0"/>
                                          </p:stCondLst>
                                        </p:cTn>
                                        <p:tgtEl>
                                          <p:spTgt spid="858149"/>
                                        </p:tgtEl>
                                        <p:attrNameLst>
                                          <p:attrName>style.visibility</p:attrName>
                                        </p:attrNameLst>
                                      </p:cBhvr>
                                      <p:to>
                                        <p:strVal val="visible"/>
                                      </p:to>
                                    </p:set>
                                    <p:animEffect transition="in" filter="wipe(up)">
                                      <p:cBhvr>
                                        <p:cTn id="106" dur="500"/>
                                        <p:tgtEl>
                                          <p:spTgt spid="858149"/>
                                        </p:tgtEl>
                                      </p:cBhvr>
                                    </p:animEffect>
                                  </p:childTnLst>
                                </p:cTn>
                              </p:par>
                            </p:childTnLst>
                          </p:cTn>
                        </p:par>
                        <p:par>
                          <p:cTn id="107" fill="hold">
                            <p:stCondLst>
                              <p:cond delay="4000"/>
                            </p:stCondLst>
                            <p:childTnLst>
                              <p:par>
                                <p:cTn id="108" presetID="22" presetClass="entr" presetSubtype="1" fill="hold" grpId="0" nodeType="afterEffect">
                                  <p:stCondLst>
                                    <p:cond delay="0"/>
                                  </p:stCondLst>
                                  <p:childTnLst>
                                    <p:set>
                                      <p:cBhvr>
                                        <p:cTn id="109" dur="1" fill="hold">
                                          <p:stCondLst>
                                            <p:cond delay="0"/>
                                          </p:stCondLst>
                                        </p:cTn>
                                        <p:tgtEl>
                                          <p:spTgt spid="858152"/>
                                        </p:tgtEl>
                                        <p:attrNameLst>
                                          <p:attrName>style.visibility</p:attrName>
                                        </p:attrNameLst>
                                      </p:cBhvr>
                                      <p:to>
                                        <p:strVal val="visible"/>
                                      </p:to>
                                    </p:set>
                                    <p:animEffect transition="in" filter="wipe(up)">
                                      <p:cBhvr>
                                        <p:cTn id="110" dur="500"/>
                                        <p:tgtEl>
                                          <p:spTgt spid="858152"/>
                                        </p:tgtEl>
                                      </p:cBhvr>
                                    </p:animEffect>
                                  </p:childTnLst>
                                </p:cTn>
                              </p:par>
                            </p:childTnLst>
                          </p:cTn>
                        </p:par>
                        <p:par>
                          <p:cTn id="111" fill="hold">
                            <p:stCondLst>
                              <p:cond delay="4500"/>
                            </p:stCondLst>
                            <p:childTnLst>
                              <p:par>
                                <p:cTn id="112" presetID="22" presetClass="entr" presetSubtype="8" fill="hold" grpId="0" nodeType="afterEffect">
                                  <p:stCondLst>
                                    <p:cond delay="0"/>
                                  </p:stCondLst>
                                  <p:childTnLst>
                                    <p:set>
                                      <p:cBhvr>
                                        <p:cTn id="113" dur="1" fill="hold">
                                          <p:stCondLst>
                                            <p:cond delay="0"/>
                                          </p:stCondLst>
                                        </p:cTn>
                                        <p:tgtEl>
                                          <p:spTgt spid="858157"/>
                                        </p:tgtEl>
                                        <p:attrNameLst>
                                          <p:attrName>style.visibility</p:attrName>
                                        </p:attrNameLst>
                                      </p:cBhvr>
                                      <p:to>
                                        <p:strVal val="visible"/>
                                      </p:to>
                                    </p:set>
                                    <p:animEffect transition="in" filter="wipe(left)">
                                      <p:cBhvr>
                                        <p:cTn id="114" dur="500"/>
                                        <p:tgtEl>
                                          <p:spTgt spid="858157"/>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858158"/>
                                        </p:tgtEl>
                                        <p:attrNameLst>
                                          <p:attrName>style.visibility</p:attrName>
                                        </p:attrNameLst>
                                      </p:cBhvr>
                                      <p:to>
                                        <p:strVal val="visible"/>
                                      </p:to>
                                    </p:set>
                                    <p:animEffect transition="in" filter="wipe(right)">
                                      <p:cBhvr>
                                        <p:cTn id="117" dur="500"/>
                                        <p:tgtEl>
                                          <p:spTgt spid="858158"/>
                                        </p:tgtEl>
                                      </p:cBhvr>
                                    </p:animEffect>
                                  </p:childTnLst>
                                </p:cTn>
                              </p:par>
                            </p:childTnLst>
                          </p:cTn>
                        </p:par>
                        <p:par>
                          <p:cTn id="118" fill="hold">
                            <p:stCondLst>
                              <p:cond delay="5000"/>
                            </p:stCondLst>
                            <p:childTnLst>
                              <p:par>
                                <p:cTn id="119" presetID="53" presetClass="entr" presetSubtype="0" fill="hold" nodeType="afterEffect">
                                  <p:stCondLst>
                                    <p:cond delay="0"/>
                                  </p:stCondLst>
                                  <p:childTnLst>
                                    <p:set>
                                      <p:cBhvr>
                                        <p:cTn id="120" dur="1" fill="hold">
                                          <p:stCondLst>
                                            <p:cond delay="0"/>
                                          </p:stCondLst>
                                        </p:cTn>
                                        <p:tgtEl>
                                          <p:spTgt spid="858159"/>
                                        </p:tgtEl>
                                        <p:attrNameLst>
                                          <p:attrName>style.visibility</p:attrName>
                                        </p:attrNameLst>
                                      </p:cBhvr>
                                      <p:to>
                                        <p:strVal val="visible"/>
                                      </p:to>
                                    </p:set>
                                    <p:anim calcmode="lin" valueType="num">
                                      <p:cBhvr>
                                        <p:cTn id="121" dur="500" fill="hold"/>
                                        <p:tgtEl>
                                          <p:spTgt spid="858159"/>
                                        </p:tgtEl>
                                        <p:attrNameLst>
                                          <p:attrName>ppt_w</p:attrName>
                                        </p:attrNameLst>
                                      </p:cBhvr>
                                      <p:tavLst>
                                        <p:tav tm="0">
                                          <p:val>
                                            <p:fltVal val="0"/>
                                          </p:val>
                                        </p:tav>
                                        <p:tav tm="100000">
                                          <p:val>
                                            <p:strVal val="#ppt_w"/>
                                          </p:val>
                                        </p:tav>
                                      </p:tavLst>
                                    </p:anim>
                                    <p:anim calcmode="lin" valueType="num">
                                      <p:cBhvr>
                                        <p:cTn id="122" dur="500" fill="hold"/>
                                        <p:tgtEl>
                                          <p:spTgt spid="858159"/>
                                        </p:tgtEl>
                                        <p:attrNameLst>
                                          <p:attrName>ppt_h</p:attrName>
                                        </p:attrNameLst>
                                      </p:cBhvr>
                                      <p:tavLst>
                                        <p:tav tm="0">
                                          <p:val>
                                            <p:fltVal val="0"/>
                                          </p:val>
                                        </p:tav>
                                        <p:tav tm="100000">
                                          <p:val>
                                            <p:strVal val="#ppt_h"/>
                                          </p:val>
                                        </p:tav>
                                      </p:tavLst>
                                    </p:anim>
                                    <p:animEffect transition="in" filter="fade">
                                      <p:cBhvr>
                                        <p:cTn id="123" dur="500"/>
                                        <p:tgtEl>
                                          <p:spTgt spid="858159"/>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858142"/>
                                        </p:tgtEl>
                                        <p:attrNameLst>
                                          <p:attrName>style.visibility</p:attrName>
                                        </p:attrNameLst>
                                      </p:cBhvr>
                                      <p:to>
                                        <p:strVal val="visible"/>
                                      </p:to>
                                    </p:set>
                                    <p:animEffect transition="in" filter="wipe(left)">
                                      <p:cBhvr>
                                        <p:cTn id="128" dur="3000"/>
                                        <p:tgtEl>
                                          <p:spTgt spid="858142"/>
                                        </p:tgtEl>
                                      </p:cBhvr>
                                    </p:animEffect>
                                  </p:childTnLst>
                                </p:cTn>
                              </p:par>
                              <p:par>
                                <p:cTn id="129" presetID="22" presetClass="entr" presetSubtype="8" fill="hold" nodeType="withEffect">
                                  <p:stCondLst>
                                    <p:cond delay="0"/>
                                  </p:stCondLst>
                                  <p:childTnLst>
                                    <p:set>
                                      <p:cBhvr>
                                        <p:cTn id="130" dur="1" fill="hold">
                                          <p:stCondLst>
                                            <p:cond delay="0"/>
                                          </p:stCondLst>
                                        </p:cTn>
                                        <p:tgtEl>
                                          <p:spTgt spid="858146"/>
                                        </p:tgtEl>
                                        <p:attrNameLst>
                                          <p:attrName>style.visibility</p:attrName>
                                        </p:attrNameLst>
                                      </p:cBhvr>
                                      <p:to>
                                        <p:strVal val="visible"/>
                                      </p:to>
                                    </p:set>
                                    <p:animEffect transition="in" filter="wipe(left)">
                                      <p:cBhvr>
                                        <p:cTn id="131" dur="2000"/>
                                        <p:tgtEl>
                                          <p:spTgt spid="858146"/>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858173"/>
                                        </p:tgtEl>
                                        <p:attrNameLst>
                                          <p:attrName>style.visibility</p:attrName>
                                        </p:attrNameLst>
                                      </p:cBhvr>
                                      <p:to>
                                        <p:strVal val="visible"/>
                                      </p:to>
                                    </p:set>
                                    <p:animEffect transition="in" filter="wipe(down)">
                                      <p:cBhvr>
                                        <p:cTn id="134" dur="3000"/>
                                        <p:tgtEl>
                                          <p:spTgt spid="858173"/>
                                        </p:tgtEl>
                                      </p:cBhvr>
                                    </p:animEffect>
                                  </p:childTnLst>
                                </p:cTn>
                              </p:par>
                            </p:childTnLst>
                          </p:cTn>
                        </p:par>
                        <p:par>
                          <p:cTn id="135" fill="hold">
                            <p:stCondLst>
                              <p:cond delay="3000"/>
                            </p:stCondLst>
                            <p:childTnLst>
                              <p:par>
                                <p:cTn id="136" presetID="22" presetClass="entr" presetSubtype="8" fill="hold" grpId="0" nodeType="afterEffect">
                                  <p:stCondLst>
                                    <p:cond delay="0"/>
                                  </p:stCondLst>
                                  <p:childTnLst>
                                    <p:set>
                                      <p:cBhvr>
                                        <p:cTn id="137" dur="1" fill="hold">
                                          <p:stCondLst>
                                            <p:cond delay="0"/>
                                          </p:stCondLst>
                                        </p:cTn>
                                        <p:tgtEl>
                                          <p:spTgt spid="858174"/>
                                        </p:tgtEl>
                                        <p:attrNameLst>
                                          <p:attrName>style.visibility</p:attrName>
                                        </p:attrNameLst>
                                      </p:cBhvr>
                                      <p:to>
                                        <p:strVal val="visible"/>
                                      </p:to>
                                    </p:set>
                                    <p:animEffect transition="in" filter="wipe(left)">
                                      <p:cBhvr>
                                        <p:cTn id="138" dur="500"/>
                                        <p:tgtEl>
                                          <p:spTgt spid="858174"/>
                                        </p:tgtEl>
                                      </p:cBhvr>
                                    </p:animEffect>
                                  </p:childTnLst>
                                </p:cTn>
                              </p:par>
                            </p:childTnLst>
                          </p:cTn>
                        </p:par>
                        <p:par>
                          <p:cTn id="139" fill="hold">
                            <p:stCondLst>
                              <p:cond delay="3500"/>
                            </p:stCondLst>
                            <p:childTnLst>
                              <p:par>
                                <p:cTn id="140" presetID="22" presetClass="entr" presetSubtype="1" fill="hold" grpId="0" nodeType="afterEffect">
                                  <p:stCondLst>
                                    <p:cond delay="0"/>
                                  </p:stCondLst>
                                  <p:childTnLst>
                                    <p:set>
                                      <p:cBhvr>
                                        <p:cTn id="141" dur="1" fill="hold">
                                          <p:stCondLst>
                                            <p:cond delay="0"/>
                                          </p:stCondLst>
                                        </p:cTn>
                                        <p:tgtEl>
                                          <p:spTgt spid="858150"/>
                                        </p:tgtEl>
                                        <p:attrNameLst>
                                          <p:attrName>style.visibility</p:attrName>
                                        </p:attrNameLst>
                                      </p:cBhvr>
                                      <p:to>
                                        <p:strVal val="visible"/>
                                      </p:to>
                                    </p:set>
                                    <p:animEffect transition="in" filter="wipe(up)">
                                      <p:cBhvr>
                                        <p:cTn id="142" dur="500"/>
                                        <p:tgtEl>
                                          <p:spTgt spid="858150"/>
                                        </p:tgtEl>
                                      </p:cBhvr>
                                    </p:animEffect>
                                  </p:childTnLst>
                                </p:cTn>
                              </p:par>
                            </p:childTnLst>
                          </p:cTn>
                        </p:par>
                        <p:par>
                          <p:cTn id="143" fill="hold">
                            <p:stCondLst>
                              <p:cond delay="4000"/>
                            </p:stCondLst>
                            <p:childTnLst>
                              <p:par>
                                <p:cTn id="144" presetID="22" presetClass="entr" presetSubtype="1" fill="hold" grpId="0" nodeType="afterEffect">
                                  <p:stCondLst>
                                    <p:cond delay="0"/>
                                  </p:stCondLst>
                                  <p:childTnLst>
                                    <p:set>
                                      <p:cBhvr>
                                        <p:cTn id="145" dur="1" fill="hold">
                                          <p:stCondLst>
                                            <p:cond delay="0"/>
                                          </p:stCondLst>
                                        </p:cTn>
                                        <p:tgtEl>
                                          <p:spTgt spid="858153"/>
                                        </p:tgtEl>
                                        <p:attrNameLst>
                                          <p:attrName>style.visibility</p:attrName>
                                        </p:attrNameLst>
                                      </p:cBhvr>
                                      <p:to>
                                        <p:strVal val="visible"/>
                                      </p:to>
                                    </p:set>
                                    <p:animEffect transition="in" filter="wipe(up)">
                                      <p:cBhvr>
                                        <p:cTn id="146" dur="500"/>
                                        <p:tgtEl>
                                          <p:spTgt spid="858153"/>
                                        </p:tgtEl>
                                      </p:cBhvr>
                                    </p:animEffect>
                                  </p:childTnLst>
                                </p:cTn>
                              </p:par>
                            </p:childTnLst>
                          </p:cTn>
                        </p:par>
                        <p:par>
                          <p:cTn id="147" fill="hold">
                            <p:stCondLst>
                              <p:cond delay="4500"/>
                            </p:stCondLst>
                            <p:childTnLst>
                              <p:par>
                                <p:cTn id="148" presetID="22" presetClass="entr" presetSubtype="8" fill="hold" grpId="0" nodeType="afterEffect">
                                  <p:stCondLst>
                                    <p:cond delay="0"/>
                                  </p:stCondLst>
                                  <p:childTnLst>
                                    <p:set>
                                      <p:cBhvr>
                                        <p:cTn id="149" dur="1" fill="hold">
                                          <p:stCondLst>
                                            <p:cond delay="0"/>
                                          </p:stCondLst>
                                        </p:cTn>
                                        <p:tgtEl>
                                          <p:spTgt spid="858160"/>
                                        </p:tgtEl>
                                        <p:attrNameLst>
                                          <p:attrName>style.visibility</p:attrName>
                                        </p:attrNameLst>
                                      </p:cBhvr>
                                      <p:to>
                                        <p:strVal val="visible"/>
                                      </p:to>
                                    </p:set>
                                    <p:animEffect transition="in" filter="wipe(left)">
                                      <p:cBhvr>
                                        <p:cTn id="150" dur="500"/>
                                        <p:tgtEl>
                                          <p:spTgt spid="858160"/>
                                        </p:tgtEl>
                                      </p:cBhvr>
                                    </p:animEffect>
                                  </p:childTnLst>
                                </p:cTn>
                              </p:par>
                              <p:par>
                                <p:cTn id="151" presetID="22" presetClass="entr" presetSubtype="2" fill="hold" grpId="0" nodeType="withEffect">
                                  <p:stCondLst>
                                    <p:cond delay="0"/>
                                  </p:stCondLst>
                                  <p:childTnLst>
                                    <p:set>
                                      <p:cBhvr>
                                        <p:cTn id="152" dur="1" fill="hold">
                                          <p:stCondLst>
                                            <p:cond delay="0"/>
                                          </p:stCondLst>
                                        </p:cTn>
                                        <p:tgtEl>
                                          <p:spTgt spid="858161"/>
                                        </p:tgtEl>
                                        <p:attrNameLst>
                                          <p:attrName>style.visibility</p:attrName>
                                        </p:attrNameLst>
                                      </p:cBhvr>
                                      <p:to>
                                        <p:strVal val="visible"/>
                                      </p:to>
                                    </p:set>
                                    <p:animEffect transition="in" filter="wipe(right)">
                                      <p:cBhvr>
                                        <p:cTn id="153" dur="500"/>
                                        <p:tgtEl>
                                          <p:spTgt spid="858161"/>
                                        </p:tgtEl>
                                      </p:cBhvr>
                                    </p:animEffect>
                                  </p:childTnLst>
                                </p:cTn>
                              </p:par>
                            </p:childTnLst>
                          </p:cTn>
                        </p:par>
                        <p:par>
                          <p:cTn id="154" fill="hold">
                            <p:stCondLst>
                              <p:cond delay="5000"/>
                            </p:stCondLst>
                            <p:childTnLst>
                              <p:par>
                                <p:cTn id="155" presetID="53" presetClass="entr" presetSubtype="0" fill="hold" nodeType="afterEffect">
                                  <p:stCondLst>
                                    <p:cond delay="0"/>
                                  </p:stCondLst>
                                  <p:childTnLst>
                                    <p:set>
                                      <p:cBhvr>
                                        <p:cTn id="156" dur="1" fill="hold">
                                          <p:stCondLst>
                                            <p:cond delay="0"/>
                                          </p:stCondLst>
                                        </p:cTn>
                                        <p:tgtEl>
                                          <p:spTgt spid="858162"/>
                                        </p:tgtEl>
                                        <p:attrNameLst>
                                          <p:attrName>style.visibility</p:attrName>
                                        </p:attrNameLst>
                                      </p:cBhvr>
                                      <p:to>
                                        <p:strVal val="visible"/>
                                      </p:to>
                                    </p:set>
                                    <p:anim calcmode="lin" valueType="num">
                                      <p:cBhvr>
                                        <p:cTn id="157" dur="500" fill="hold"/>
                                        <p:tgtEl>
                                          <p:spTgt spid="858162"/>
                                        </p:tgtEl>
                                        <p:attrNameLst>
                                          <p:attrName>ppt_w</p:attrName>
                                        </p:attrNameLst>
                                      </p:cBhvr>
                                      <p:tavLst>
                                        <p:tav tm="0">
                                          <p:val>
                                            <p:fltVal val="0"/>
                                          </p:val>
                                        </p:tav>
                                        <p:tav tm="100000">
                                          <p:val>
                                            <p:strVal val="#ppt_w"/>
                                          </p:val>
                                        </p:tav>
                                      </p:tavLst>
                                    </p:anim>
                                    <p:anim calcmode="lin" valueType="num">
                                      <p:cBhvr>
                                        <p:cTn id="158" dur="500" fill="hold"/>
                                        <p:tgtEl>
                                          <p:spTgt spid="858162"/>
                                        </p:tgtEl>
                                        <p:attrNameLst>
                                          <p:attrName>ppt_h</p:attrName>
                                        </p:attrNameLst>
                                      </p:cBhvr>
                                      <p:tavLst>
                                        <p:tav tm="0">
                                          <p:val>
                                            <p:fltVal val="0"/>
                                          </p:val>
                                        </p:tav>
                                        <p:tav tm="100000">
                                          <p:val>
                                            <p:strVal val="#ppt_h"/>
                                          </p:val>
                                        </p:tav>
                                      </p:tavLst>
                                    </p:anim>
                                    <p:animEffect transition="in" filter="fade">
                                      <p:cBhvr>
                                        <p:cTn id="159" dur="500"/>
                                        <p:tgtEl>
                                          <p:spTgt spid="8581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858143"/>
                                        </p:tgtEl>
                                        <p:attrNameLst>
                                          <p:attrName>style.visibility</p:attrName>
                                        </p:attrNameLst>
                                      </p:cBhvr>
                                      <p:to>
                                        <p:strVal val="visible"/>
                                      </p:to>
                                    </p:set>
                                    <p:animEffect transition="in" filter="wipe(left)">
                                      <p:cBhvr>
                                        <p:cTn id="164" dur="3000"/>
                                        <p:tgtEl>
                                          <p:spTgt spid="858143"/>
                                        </p:tgtEl>
                                      </p:cBhvr>
                                    </p:animEffect>
                                  </p:childTnLst>
                                </p:cTn>
                              </p:par>
                              <p:par>
                                <p:cTn id="165" presetID="22" presetClass="entr" presetSubtype="8" fill="hold" nodeType="withEffect">
                                  <p:stCondLst>
                                    <p:cond delay="0"/>
                                  </p:stCondLst>
                                  <p:childTnLst>
                                    <p:set>
                                      <p:cBhvr>
                                        <p:cTn id="166" dur="1" fill="hold">
                                          <p:stCondLst>
                                            <p:cond delay="0"/>
                                          </p:stCondLst>
                                        </p:cTn>
                                        <p:tgtEl>
                                          <p:spTgt spid="858147"/>
                                        </p:tgtEl>
                                        <p:attrNameLst>
                                          <p:attrName>style.visibility</p:attrName>
                                        </p:attrNameLst>
                                      </p:cBhvr>
                                      <p:to>
                                        <p:strVal val="visible"/>
                                      </p:to>
                                    </p:set>
                                    <p:animEffect transition="in" filter="wipe(left)">
                                      <p:cBhvr>
                                        <p:cTn id="167" dur="2000"/>
                                        <p:tgtEl>
                                          <p:spTgt spid="858147"/>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858176"/>
                                        </p:tgtEl>
                                        <p:attrNameLst>
                                          <p:attrName>style.visibility</p:attrName>
                                        </p:attrNameLst>
                                      </p:cBhvr>
                                      <p:to>
                                        <p:strVal val="visible"/>
                                      </p:to>
                                    </p:set>
                                    <p:animEffect transition="in" filter="wipe(left)">
                                      <p:cBhvr>
                                        <p:cTn id="170" dur="2000"/>
                                        <p:tgtEl>
                                          <p:spTgt spid="858176"/>
                                        </p:tgtEl>
                                      </p:cBhvr>
                                    </p:animEffect>
                                  </p:childTnLst>
                                </p:cTn>
                              </p:par>
                            </p:childTnLst>
                          </p:cTn>
                        </p:par>
                        <p:par>
                          <p:cTn id="171" fill="hold">
                            <p:stCondLst>
                              <p:cond delay="3000"/>
                            </p:stCondLst>
                            <p:childTnLst>
                              <p:par>
                                <p:cTn id="172" presetID="22" presetClass="entr" presetSubtype="8" fill="hold" grpId="0" nodeType="afterEffect">
                                  <p:stCondLst>
                                    <p:cond delay="0"/>
                                  </p:stCondLst>
                                  <p:childTnLst>
                                    <p:set>
                                      <p:cBhvr>
                                        <p:cTn id="173" dur="1" fill="hold">
                                          <p:stCondLst>
                                            <p:cond delay="0"/>
                                          </p:stCondLst>
                                        </p:cTn>
                                        <p:tgtEl>
                                          <p:spTgt spid="858175"/>
                                        </p:tgtEl>
                                        <p:attrNameLst>
                                          <p:attrName>style.visibility</p:attrName>
                                        </p:attrNameLst>
                                      </p:cBhvr>
                                      <p:to>
                                        <p:strVal val="visible"/>
                                      </p:to>
                                    </p:set>
                                    <p:animEffect transition="in" filter="wipe(left)">
                                      <p:cBhvr>
                                        <p:cTn id="174" dur="500"/>
                                        <p:tgtEl>
                                          <p:spTgt spid="858175"/>
                                        </p:tgtEl>
                                      </p:cBhvr>
                                    </p:animEffect>
                                  </p:childTnLst>
                                </p:cTn>
                              </p:par>
                            </p:childTnLst>
                          </p:cTn>
                        </p:par>
                        <p:par>
                          <p:cTn id="175" fill="hold">
                            <p:stCondLst>
                              <p:cond delay="3500"/>
                            </p:stCondLst>
                            <p:childTnLst>
                              <p:par>
                                <p:cTn id="176" presetID="22" presetClass="entr" presetSubtype="1" fill="hold" grpId="0" nodeType="afterEffect">
                                  <p:stCondLst>
                                    <p:cond delay="0"/>
                                  </p:stCondLst>
                                  <p:childTnLst>
                                    <p:set>
                                      <p:cBhvr>
                                        <p:cTn id="177" dur="1" fill="hold">
                                          <p:stCondLst>
                                            <p:cond delay="0"/>
                                          </p:stCondLst>
                                        </p:cTn>
                                        <p:tgtEl>
                                          <p:spTgt spid="858151"/>
                                        </p:tgtEl>
                                        <p:attrNameLst>
                                          <p:attrName>style.visibility</p:attrName>
                                        </p:attrNameLst>
                                      </p:cBhvr>
                                      <p:to>
                                        <p:strVal val="visible"/>
                                      </p:to>
                                    </p:set>
                                    <p:animEffect transition="in" filter="wipe(up)">
                                      <p:cBhvr>
                                        <p:cTn id="178" dur="500"/>
                                        <p:tgtEl>
                                          <p:spTgt spid="858151"/>
                                        </p:tgtEl>
                                      </p:cBhvr>
                                    </p:animEffect>
                                  </p:childTnLst>
                                </p:cTn>
                              </p:par>
                            </p:childTnLst>
                          </p:cTn>
                        </p:par>
                        <p:par>
                          <p:cTn id="179" fill="hold">
                            <p:stCondLst>
                              <p:cond delay="4000"/>
                            </p:stCondLst>
                            <p:childTnLst>
                              <p:par>
                                <p:cTn id="180" presetID="22" presetClass="entr" presetSubtype="1" fill="hold" grpId="0" nodeType="afterEffect">
                                  <p:stCondLst>
                                    <p:cond delay="0"/>
                                  </p:stCondLst>
                                  <p:childTnLst>
                                    <p:set>
                                      <p:cBhvr>
                                        <p:cTn id="181" dur="1" fill="hold">
                                          <p:stCondLst>
                                            <p:cond delay="0"/>
                                          </p:stCondLst>
                                        </p:cTn>
                                        <p:tgtEl>
                                          <p:spTgt spid="858154"/>
                                        </p:tgtEl>
                                        <p:attrNameLst>
                                          <p:attrName>style.visibility</p:attrName>
                                        </p:attrNameLst>
                                      </p:cBhvr>
                                      <p:to>
                                        <p:strVal val="visible"/>
                                      </p:to>
                                    </p:set>
                                    <p:animEffect transition="in" filter="wipe(up)">
                                      <p:cBhvr>
                                        <p:cTn id="182" dur="500"/>
                                        <p:tgtEl>
                                          <p:spTgt spid="858154"/>
                                        </p:tgtEl>
                                      </p:cBhvr>
                                    </p:animEffect>
                                  </p:childTnLst>
                                </p:cTn>
                              </p:par>
                            </p:childTnLst>
                          </p:cTn>
                        </p:par>
                        <p:par>
                          <p:cTn id="183" fill="hold">
                            <p:stCondLst>
                              <p:cond delay="4500"/>
                            </p:stCondLst>
                            <p:childTnLst>
                              <p:par>
                                <p:cTn id="184" presetID="22" presetClass="entr" presetSubtype="8" fill="hold" grpId="0" nodeType="afterEffect">
                                  <p:stCondLst>
                                    <p:cond delay="0"/>
                                  </p:stCondLst>
                                  <p:childTnLst>
                                    <p:set>
                                      <p:cBhvr>
                                        <p:cTn id="185" dur="1" fill="hold">
                                          <p:stCondLst>
                                            <p:cond delay="0"/>
                                          </p:stCondLst>
                                        </p:cTn>
                                        <p:tgtEl>
                                          <p:spTgt spid="858163"/>
                                        </p:tgtEl>
                                        <p:attrNameLst>
                                          <p:attrName>style.visibility</p:attrName>
                                        </p:attrNameLst>
                                      </p:cBhvr>
                                      <p:to>
                                        <p:strVal val="visible"/>
                                      </p:to>
                                    </p:set>
                                    <p:animEffect transition="in" filter="wipe(left)">
                                      <p:cBhvr>
                                        <p:cTn id="186" dur="500"/>
                                        <p:tgtEl>
                                          <p:spTgt spid="858163"/>
                                        </p:tgtEl>
                                      </p:cBhvr>
                                    </p:animEffect>
                                  </p:childTnLst>
                                </p:cTn>
                              </p:par>
                              <p:par>
                                <p:cTn id="187" presetID="22" presetClass="entr" presetSubtype="2" fill="hold" grpId="0" nodeType="withEffect">
                                  <p:stCondLst>
                                    <p:cond delay="0"/>
                                  </p:stCondLst>
                                  <p:childTnLst>
                                    <p:set>
                                      <p:cBhvr>
                                        <p:cTn id="188" dur="1" fill="hold">
                                          <p:stCondLst>
                                            <p:cond delay="0"/>
                                          </p:stCondLst>
                                        </p:cTn>
                                        <p:tgtEl>
                                          <p:spTgt spid="858164"/>
                                        </p:tgtEl>
                                        <p:attrNameLst>
                                          <p:attrName>style.visibility</p:attrName>
                                        </p:attrNameLst>
                                      </p:cBhvr>
                                      <p:to>
                                        <p:strVal val="visible"/>
                                      </p:to>
                                    </p:set>
                                    <p:animEffect transition="in" filter="wipe(right)">
                                      <p:cBhvr>
                                        <p:cTn id="189" dur="500"/>
                                        <p:tgtEl>
                                          <p:spTgt spid="858164"/>
                                        </p:tgtEl>
                                      </p:cBhvr>
                                    </p:animEffect>
                                  </p:childTnLst>
                                </p:cTn>
                              </p:par>
                            </p:childTnLst>
                          </p:cTn>
                        </p:par>
                        <p:par>
                          <p:cTn id="190" fill="hold">
                            <p:stCondLst>
                              <p:cond delay="5000"/>
                            </p:stCondLst>
                            <p:childTnLst>
                              <p:par>
                                <p:cTn id="191" presetID="53" presetClass="entr" presetSubtype="0" fill="hold" nodeType="afterEffect">
                                  <p:stCondLst>
                                    <p:cond delay="0"/>
                                  </p:stCondLst>
                                  <p:childTnLst>
                                    <p:set>
                                      <p:cBhvr>
                                        <p:cTn id="192" dur="1" fill="hold">
                                          <p:stCondLst>
                                            <p:cond delay="0"/>
                                          </p:stCondLst>
                                        </p:cTn>
                                        <p:tgtEl>
                                          <p:spTgt spid="858165"/>
                                        </p:tgtEl>
                                        <p:attrNameLst>
                                          <p:attrName>style.visibility</p:attrName>
                                        </p:attrNameLst>
                                      </p:cBhvr>
                                      <p:to>
                                        <p:strVal val="visible"/>
                                      </p:to>
                                    </p:set>
                                    <p:anim calcmode="lin" valueType="num">
                                      <p:cBhvr>
                                        <p:cTn id="193" dur="500" fill="hold"/>
                                        <p:tgtEl>
                                          <p:spTgt spid="858165"/>
                                        </p:tgtEl>
                                        <p:attrNameLst>
                                          <p:attrName>ppt_w</p:attrName>
                                        </p:attrNameLst>
                                      </p:cBhvr>
                                      <p:tavLst>
                                        <p:tav tm="0">
                                          <p:val>
                                            <p:fltVal val="0"/>
                                          </p:val>
                                        </p:tav>
                                        <p:tav tm="100000">
                                          <p:val>
                                            <p:strVal val="#ppt_w"/>
                                          </p:val>
                                        </p:tav>
                                      </p:tavLst>
                                    </p:anim>
                                    <p:anim calcmode="lin" valueType="num">
                                      <p:cBhvr>
                                        <p:cTn id="194" dur="500" fill="hold"/>
                                        <p:tgtEl>
                                          <p:spTgt spid="858165"/>
                                        </p:tgtEl>
                                        <p:attrNameLst>
                                          <p:attrName>ppt_h</p:attrName>
                                        </p:attrNameLst>
                                      </p:cBhvr>
                                      <p:tavLst>
                                        <p:tav tm="0">
                                          <p:val>
                                            <p:fltVal val="0"/>
                                          </p:val>
                                        </p:tav>
                                        <p:tav tm="100000">
                                          <p:val>
                                            <p:strVal val="#ppt_h"/>
                                          </p:val>
                                        </p:tav>
                                      </p:tavLst>
                                    </p:anim>
                                    <p:animEffect transition="in" filter="fade">
                                      <p:cBhvr>
                                        <p:cTn id="195" dur="500"/>
                                        <p:tgtEl>
                                          <p:spTgt spid="858165"/>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childTnLst>
                                    <p:set>
                                      <p:cBhvr>
                                        <p:cTn id="199" dur="1" fill="hold">
                                          <p:stCondLst>
                                            <p:cond delay="0"/>
                                          </p:stCondLst>
                                        </p:cTn>
                                        <p:tgtEl>
                                          <p:spTgt spid="858144"/>
                                        </p:tgtEl>
                                        <p:attrNameLst>
                                          <p:attrName>style.visibility</p:attrName>
                                        </p:attrNameLst>
                                      </p:cBhvr>
                                      <p:to>
                                        <p:strVal val="visible"/>
                                      </p:to>
                                    </p:set>
                                    <p:animEffect transition="in" filter="wipe(left)">
                                      <p:cBhvr>
                                        <p:cTn id="200" dur="3000"/>
                                        <p:tgtEl>
                                          <p:spTgt spid="858144"/>
                                        </p:tgtEl>
                                      </p:cBhvr>
                                    </p:animEffect>
                                  </p:childTnLst>
                                </p:cTn>
                              </p:par>
                              <p:par>
                                <p:cTn id="201" presetID="22" presetClass="entr" presetSubtype="8" fill="hold" nodeType="withEffect">
                                  <p:stCondLst>
                                    <p:cond delay="0"/>
                                  </p:stCondLst>
                                  <p:childTnLst>
                                    <p:set>
                                      <p:cBhvr>
                                        <p:cTn id="202" dur="1" fill="hold">
                                          <p:stCondLst>
                                            <p:cond delay="0"/>
                                          </p:stCondLst>
                                        </p:cTn>
                                        <p:tgtEl>
                                          <p:spTgt spid="858148"/>
                                        </p:tgtEl>
                                        <p:attrNameLst>
                                          <p:attrName>style.visibility</p:attrName>
                                        </p:attrNameLst>
                                      </p:cBhvr>
                                      <p:to>
                                        <p:strVal val="visible"/>
                                      </p:to>
                                    </p:set>
                                    <p:animEffect transition="in" filter="wipe(left)">
                                      <p:cBhvr>
                                        <p:cTn id="203" dur="2000"/>
                                        <p:tgtEl>
                                          <p:spTgt spid="858148"/>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58177"/>
                                        </p:tgtEl>
                                        <p:attrNameLst>
                                          <p:attrName>style.visibility</p:attrName>
                                        </p:attrNameLst>
                                      </p:cBhvr>
                                      <p:to>
                                        <p:strVal val="visible"/>
                                      </p:to>
                                    </p:set>
                                    <p:animEffect transition="in" filter="wipe(left)">
                                      <p:cBhvr>
                                        <p:cTn id="206" dur="2000"/>
                                        <p:tgtEl>
                                          <p:spTgt spid="858177"/>
                                        </p:tgtEl>
                                      </p:cBhvr>
                                    </p:animEffect>
                                  </p:childTnLst>
                                </p:cTn>
                              </p:par>
                            </p:childTnLst>
                          </p:cTn>
                        </p:par>
                        <p:par>
                          <p:cTn id="207" fill="hold">
                            <p:stCondLst>
                              <p:cond delay="3000"/>
                            </p:stCondLst>
                            <p:childTnLst>
                              <p:par>
                                <p:cTn id="208" presetID="22" presetClass="entr" presetSubtype="8" fill="hold" grpId="0" nodeType="afterEffect">
                                  <p:stCondLst>
                                    <p:cond delay="0"/>
                                  </p:stCondLst>
                                  <p:childTnLst>
                                    <p:set>
                                      <p:cBhvr>
                                        <p:cTn id="209" dur="1" fill="hold">
                                          <p:stCondLst>
                                            <p:cond delay="0"/>
                                          </p:stCondLst>
                                        </p:cTn>
                                        <p:tgtEl>
                                          <p:spTgt spid="858178"/>
                                        </p:tgtEl>
                                        <p:attrNameLst>
                                          <p:attrName>style.visibility</p:attrName>
                                        </p:attrNameLst>
                                      </p:cBhvr>
                                      <p:to>
                                        <p:strVal val="visible"/>
                                      </p:to>
                                    </p:set>
                                    <p:animEffect transition="in" filter="wipe(left)">
                                      <p:cBhvr>
                                        <p:cTn id="210" dur="500"/>
                                        <p:tgtEl>
                                          <p:spTgt spid="858178"/>
                                        </p:tgtEl>
                                      </p:cBhvr>
                                    </p:animEffect>
                                  </p:childTnLst>
                                </p:cTn>
                              </p:par>
                            </p:childTnLst>
                          </p:cTn>
                        </p:par>
                        <p:par>
                          <p:cTn id="211" fill="hold">
                            <p:stCondLst>
                              <p:cond delay="3500"/>
                            </p:stCondLst>
                            <p:childTnLst>
                              <p:par>
                                <p:cTn id="212" presetID="22" presetClass="entr" presetSubtype="1" fill="hold" grpId="0" nodeType="afterEffect">
                                  <p:stCondLst>
                                    <p:cond delay="0"/>
                                  </p:stCondLst>
                                  <p:childTnLst>
                                    <p:set>
                                      <p:cBhvr>
                                        <p:cTn id="213" dur="1" fill="hold">
                                          <p:stCondLst>
                                            <p:cond delay="0"/>
                                          </p:stCondLst>
                                        </p:cTn>
                                        <p:tgtEl>
                                          <p:spTgt spid="858155"/>
                                        </p:tgtEl>
                                        <p:attrNameLst>
                                          <p:attrName>style.visibility</p:attrName>
                                        </p:attrNameLst>
                                      </p:cBhvr>
                                      <p:to>
                                        <p:strVal val="visible"/>
                                      </p:to>
                                    </p:set>
                                    <p:animEffect transition="in" filter="wipe(up)">
                                      <p:cBhvr>
                                        <p:cTn id="214" dur="500"/>
                                        <p:tgtEl>
                                          <p:spTgt spid="858155"/>
                                        </p:tgtEl>
                                      </p:cBhvr>
                                    </p:animEffect>
                                  </p:childTnLst>
                                </p:cTn>
                              </p:par>
                            </p:childTnLst>
                          </p:cTn>
                        </p:par>
                        <p:par>
                          <p:cTn id="215" fill="hold">
                            <p:stCondLst>
                              <p:cond delay="4000"/>
                            </p:stCondLst>
                            <p:childTnLst>
                              <p:par>
                                <p:cTn id="216" presetID="22" presetClass="entr" presetSubtype="1" fill="hold" grpId="0" nodeType="afterEffect">
                                  <p:stCondLst>
                                    <p:cond delay="0"/>
                                  </p:stCondLst>
                                  <p:childTnLst>
                                    <p:set>
                                      <p:cBhvr>
                                        <p:cTn id="217" dur="1" fill="hold">
                                          <p:stCondLst>
                                            <p:cond delay="0"/>
                                          </p:stCondLst>
                                        </p:cTn>
                                        <p:tgtEl>
                                          <p:spTgt spid="858179"/>
                                        </p:tgtEl>
                                        <p:attrNameLst>
                                          <p:attrName>style.visibility</p:attrName>
                                        </p:attrNameLst>
                                      </p:cBhvr>
                                      <p:to>
                                        <p:strVal val="visible"/>
                                      </p:to>
                                    </p:set>
                                    <p:animEffect transition="in" filter="wipe(up)">
                                      <p:cBhvr>
                                        <p:cTn id="218" dur="500"/>
                                        <p:tgtEl>
                                          <p:spTgt spid="858179"/>
                                        </p:tgtEl>
                                      </p:cBhvr>
                                    </p:animEffect>
                                  </p:childTnLst>
                                </p:cTn>
                              </p:par>
                            </p:childTnLst>
                          </p:cTn>
                        </p:par>
                        <p:par>
                          <p:cTn id="219" fill="hold">
                            <p:stCondLst>
                              <p:cond delay="4500"/>
                            </p:stCondLst>
                            <p:childTnLst>
                              <p:par>
                                <p:cTn id="220" presetID="22" presetClass="entr" presetSubtype="8" fill="hold" grpId="0" nodeType="afterEffect">
                                  <p:stCondLst>
                                    <p:cond delay="0"/>
                                  </p:stCondLst>
                                  <p:childTnLst>
                                    <p:set>
                                      <p:cBhvr>
                                        <p:cTn id="221" dur="1" fill="hold">
                                          <p:stCondLst>
                                            <p:cond delay="0"/>
                                          </p:stCondLst>
                                        </p:cTn>
                                        <p:tgtEl>
                                          <p:spTgt spid="858166"/>
                                        </p:tgtEl>
                                        <p:attrNameLst>
                                          <p:attrName>style.visibility</p:attrName>
                                        </p:attrNameLst>
                                      </p:cBhvr>
                                      <p:to>
                                        <p:strVal val="visible"/>
                                      </p:to>
                                    </p:set>
                                    <p:animEffect transition="in" filter="wipe(left)">
                                      <p:cBhvr>
                                        <p:cTn id="222" dur="500"/>
                                        <p:tgtEl>
                                          <p:spTgt spid="858166"/>
                                        </p:tgtEl>
                                      </p:cBhvr>
                                    </p:animEffect>
                                  </p:childTnLst>
                                </p:cTn>
                              </p:par>
                              <p:par>
                                <p:cTn id="223" presetID="22" presetClass="entr" presetSubtype="2" fill="hold" grpId="0" nodeType="withEffect">
                                  <p:stCondLst>
                                    <p:cond delay="0"/>
                                  </p:stCondLst>
                                  <p:childTnLst>
                                    <p:set>
                                      <p:cBhvr>
                                        <p:cTn id="224" dur="1" fill="hold">
                                          <p:stCondLst>
                                            <p:cond delay="0"/>
                                          </p:stCondLst>
                                        </p:cTn>
                                        <p:tgtEl>
                                          <p:spTgt spid="858167"/>
                                        </p:tgtEl>
                                        <p:attrNameLst>
                                          <p:attrName>style.visibility</p:attrName>
                                        </p:attrNameLst>
                                      </p:cBhvr>
                                      <p:to>
                                        <p:strVal val="visible"/>
                                      </p:to>
                                    </p:set>
                                    <p:animEffect transition="in" filter="wipe(right)">
                                      <p:cBhvr>
                                        <p:cTn id="225" dur="500"/>
                                        <p:tgtEl>
                                          <p:spTgt spid="858167"/>
                                        </p:tgtEl>
                                      </p:cBhvr>
                                    </p:animEffect>
                                  </p:childTnLst>
                                </p:cTn>
                              </p:par>
                            </p:childTnLst>
                          </p:cTn>
                        </p:par>
                        <p:par>
                          <p:cTn id="226" fill="hold">
                            <p:stCondLst>
                              <p:cond delay="5000"/>
                            </p:stCondLst>
                            <p:childTnLst>
                              <p:par>
                                <p:cTn id="227" presetID="53" presetClass="entr" presetSubtype="0" fill="hold" nodeType="afterEffect">
                                  <p:stCondLst>
                                    <p:cond delay="0"/>
                                  </p:stCondLst>
                                  <p:childTnLst>
                                    <p:set>
                                      <p:cBhvr>
                                        <p:cTn id="228" dur="1" fill="hold">
                                          <p:stCondLst>
                                            <p:cond delay="0"/>
                                          </p:stCondLst>
                                        </p:cTn>
                                        <p:tgtEl>
                                          <p:spTgt spid="858168"/>
                                        </p:tgtEl>
                                        <p:attrNameLst>
                                          <p:attrName>style.visibility</p:attrName>
                                        </p:attrNameLst>
                                      </p:cBhvr>
                                      <p:to>
                                        <p:strVal val="visible"/>
                                      </p:to>
                                    </p:set>
                                    <p:anim calcmode="lin" valueType="num">
                                      <p:cBhvr>
                                        <p:cTn id="229" dur="500" fill="hold"/>
                                        <p:tgtEl>
                                          <p:spTgt spid="858168"/>
                                        </p:tgtEl>
                                        <p:attrNameLst>
                                          <p:attrName>ppt_w</p:attrName>
                                        </p:attrNameLst>
                                      </p:cBhvr>
                                      <p:tavLst>
                                        <p:tav tm="0">
                                          <p:val>
                                            <p:fltVal val="0"/>
                                          </p:val>
                                        </p:tav>
                                        <p:tav tm="100000">
                                          <p:val>
                                            <p:strVal val="#ppt_w"/>
                                          </p:val>
                                        </p:tav>
                                      </p:tavLst>
                                    </p:anim>
                                    <p:anim calcmode="lin" valueType="num">
                                      <p:cBhvr>
                                        <p:cTn id="230" dur="500" fill="hold"/>
                                        <p:tgtEl>
                                          <p:spTgt spid="858168"/>
                                        </p:tgtEl>
                                        <p:attrNameLst>
                                          <p:attrName>ppt_h</p:attrName>
                                        </p:attrNameLst>
                                      </p:cBhvr>
                                      <p:tavLst>
                                        <p:tav tm="0">
                                          <p:val>
                                            <p:fltVal val="0"/>
                                          </p:val>
                                        </p:tav>
                                        <p:tav tm="100000">
                                          <p:val>
                                            <p:strVal val="#ppt_h"/>
                                          </p:val>
                                        </p:tav>
                                      </p:tavLst>
                                    </p:anim>
                                    <p:animEffect transition="in" filter="fade">
                                      <p:cBhvr>
                                        <p:cTn id="231" dur="500"/>
                                        <p:tgtEl>
                                          <p:spTgt spid="858168"/>
                                        </p:tgtEl>
                                      </p:cBhvr>
                                    </p:animEffect>
                                  </p:childTnLst>
                                </p:cTn>
                              </p:par>
                            </p:childTnLst>
                          </p:cTn>
                        </p:par>
                      </p:childTnLst>
                    </p:cTn>
                  </p:par>
                  <p:par>
                    <p:cTn id="232" fill="hold">
                      <p:stCondLst>
                        <p:cond delay="indefinite"/>
                      </p:stCondLst>
                      <p:childTnLst>
                        <p:par>
                          <p:cTn id="233" fill="hold">
                            <p:stCondLst>
                              <p:cond delay="0"/>
                            </p:stCondLst>
                            <p:childTnLst>
                              <p:par>
                                <p:cTn id="234" presetID="4" presetClass="exit" presetSubtype="16" fill="hold" nodeType="clickEffect">
                                  <p:stCondLst>
                                    <p:cond delay="0"/>
                                  </p:stCondLst>
                                  <p:childTnLst>
                                    <p:animEffect transition="out" filter="box(in)">
                                      <p:cBhvr>
                                        <p:cTn id="235" dur="500"/>
                                        <p:tgtEl>
                                          <p:spTgt spid="858144"/>
                                        </p:tgtEl>
                                      </p:cBhvr>
                                    </p:animEffect>
                                    <p:set>
                                      <p:cBhvr>
                                        <p:cTn id="236" dur="1" fill="hold">
                                          <p:stCondLst>
                                            <p:cond delay="499"/>
                                          </p:stCondLst>
                                        </p:cTn>
                                        <p:tgtEl>
                                          <p:spTgt spid="858144"/>
                                        </p:tgtEl>
                                        <p:attrNameLst>
                                          <p:attrName>style.visibility</p:attrName>
                                        </p:attrNameLst>
                                      </p:cBhvr>
                                      <p:to>
                                        <p:strVal val="hidden"/>
                                      </p:to>
                                    </p:set>
                                  </p:childTnLst>
                                </p:cTn>
                              </p:par>
                              <p:par>
                                <p:cTn id="237" presetID="4" presetClass="exit" presetSubtype="16" fill="hold" grpId="1" nodeType="withEffect">
                                  <p:stCondLst>
                                    <p:cond delay="0"/>
                                  </p:stCondLst>
                                  <p:childTnLst>
                                    <p:animEffect transition="out" filter="box(in)">
                                      <p:cBhvr>
                                        <p:cTn id="238" dur="500"/>
                                        <p:tgtEl>
                                          <p:spTgt spid="858166"/>
                                        </p:tgtEl>
                                      </p:cBhvr>
                                    </p:animEffect>
                                    <p:set>
                                      <p:cBhvr>
                                        <p:cTn id="239" dur="1" fill="hold">
                                          <p:stCondLst>
                                            <p:cond delay="499"/>
                                          </p:stCondLst>
                                        </p:cTn>
                                        <p:tgtEl>
                                          <p:spTgt spid="858166"/>
                                        </p:tgtEl>
                                        <p:attrNameLst>
                                          <p:attrName>style.visibility</p:attrName>
                                        </p:attrNameLst>
                                      </p:cBhvr>
                                      <p:to>
                                        <p:strVal val="hidden"/>
                                      </p:to>
                                    </p:set>
                                  </p:childTnLst>
                                </p:cTn>
                              </p:par>
                              <p:par>
                                <p:cTn id="240" presetID="4" presetClass="exit" presetSubtype="16" fill="hold" grpId="1" nodeType="withEffect">
                                  <p:stCondLst>
                                    <p:cond delay="0"/>
                                  </p:stCondLst>
                                  <p:childTnLst>
                                    <p:animEffect transition="out" filter="box(in)">
                                      <p:cBhvr>
                                        <p:cTn id="241" dur="500"/>
                                        <p:tgtEl>
                                          <p:spTgt spid="858167"/>
                                        </p:tgtEl>
                                      </p:cBhvr>
                                    </p:animEffect>
                                    <p:set>
                                      <p:cBhvr>
                                        <p:cTn id="242" dur="1" fill="hold">
                                          <p:stCondLst>
                                            <p:cond delay="499"/>
                                          </p:stCondLst>
                                        </p:cTn>
                                        <p:tgtEl>
                                          <p:spTgt spid="858167"/>
                                        </p:tgtEl>
                                        <p:attrNameLst>
                                          <p:attrName>style.visibility</p:attrName>
                                        </p:attrNameLst>
                                      </p:cBhvr>
                                      <p:to>
                                        <p:strVal val="hidden"/>
                                      </p:to>
                                    </p:set>
                                  </p:childTnLst>
                                </p:cTn>
                              </p:par>
                              <p:par>
                                <p:cTn id="243" presetID="4" presetClass="exit" presetSubtype="16" fill="hold" nodeType="withEffect">
                                  <p:stCondLst>
                                    <p:cond delay="0"/>
                                  </p:stCondLst>
                                  <p:childTnLst>
                                    <p:animEffect transition="out" filter="box(in)">
                                      <p:cBhvr>
                                        <p:cTn id="244" dur="500"/>
                                        <p:tgtEl>
                                          <p:spTgt spid="858168"/>
                                        </p:tgtEl>
                                      </p:cBhvr>
                                    </p:animEffect>
                                    <p:set>
                                      <p:cBhvr>
                                        <p:cTn id="245" dur="1" fill="hold">
                                          <p:stCondLst>
                                            <p:cond delay="499"/>
                                          </p:stCondLst>
                                        </p:cTn>
                                        <p:tgtEl>
                                          <p:spTgt spid="858168"/>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53" presetClass="entr" presetSubtype="0" fill="hold" nodeType="clickEffect">
                                  <p:stCondLst>
                                    <p:cond delay="0"/>
                                  </p:stCondLst>
                                  <p:childTnLst>
                                    <p:set>
                                      <p:cBhvr>
                                        <p:cTn id="249" dur="1" fill="hold">
                                          <p:stCondLst>
                                            <p:cond delay="0"/>
                                          </p:stCondLst>
                                        </p:cTn>
                                        <p:tgtEl>
                                          <p:spTgt spid="858183"/>
                                        </p:tgtEl>
                                        <p:attrNameLst>
                                          <p:attrName>style.visibility</p:attrName>
                                        </p:attrNameLst>
                                      </p:cBhvr>
                                      <p:to>
                                        <p:strVal val="visible"/>
                                      </p:to>
                                    </p:set>
                                    <p:anim calcmode="lin" valueType="num">
                                      <p:cBhvr>
                                        <p:cTn id="250" dur="500" fill="hold"/>
                                        <p:tgtEl>
                                          <p:spTgt spid="858183"/>
                                        </p:tgtEl>
                                        <p:attrNameLst>
                                          <p:attrName>ppt_w</p:attrName>
                                        </p:attrNameLst>
                                      </p:cBhvr>
                                      <p:tavLst>
                                        <p:tav tm="0">
                                          <p:val>
                                            <p:fltVal val="0"/>
                                          </p:val>
                                        </p:tav>
                                        <p:tav tm="100000">
                                          <p:val>
                                            <p:strVal val="#ppt_w"/>
                                          </p:val>
                                        </p:tav>
                                      </p:tavLst>
                                    </p:anim>
                                    <p:anim calcmode="lin" valueType="num">
                                      <p:cBhvr>
                                        <p:cTn id="251" dur="500" fill="hold"/>
                                        <p:tgtEl>
                                          <p:spTgt spid="858183"/>
                                        </p:tgtEl>
                                        <p:attrNameLst>
                                          <p:attrName>ppt_h</p:attrName>
                                        </p:attrNameLst>
                                      </p:cBhvr>
                                      <p:tavLst>
                                        <p:tav tm="0">
                                          <p:val>
                                            <p:fltVal val="0"/>
                                          </p:val>
                                        </p:tav>
                                        <p:tav tm="100000">
                                          <p:val>
                                            <p:strVal val="#ppt_h"/>
                                          </p:val>
                                        </p:tav>
                                      </p:tavLst>
                                    </p:anim>
                                    <p:animEffect transition="in" filter="fade">
                                      <p:cBhvr>
                                        <p:cTn id="252" dur="500"/>
                                        <p:tgtEl>
                                          <p:spTgt spid="858183"/>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4" fill="hold" grpId="0" nodeType="clickEffect">
                                  <p:stCondLst>
                                    <p:cond delay="0"/>
                                  </p:stCondLst>
                                  <p:childTnLst>
                                    <p:set>
                                      <p:cBhvr>
                                        <p:cTn id="256" dur="1" fill="hold">
                                          <p:stCondLst>
                                            <p:cond delay="0"/>
                                          </p:stCondLst>
                                        </p:cTn>
                                        <p:tgtEl>
                                          <p:spTgt spid="858185"/>
                                        </p:tgtEl>
                                        <p:attrNameLst>
                                          <p:attrName>style.visibility</p:attrName>
                                        </p:attrNameLst>
                                      </p:cBhvr>
                                      <p:to>
                                        <p:strVal val="visible"/>
                                      </p:to>
                                    </p:set>
                                    <p:animEffect transition="in" filter="wipe(down)">
                                      <p:cBhvr>
                                        <p:cTn id="257" dur="500"/>
                                        <p:tgtEl>
                                          <p:spTgt spid="858185"/>
                                        </p:tgtEl>
                                      </p:cBhvr>
                                    </p:animEffect>
                                  </p:childTnLst>
                                </p:cTn>
                              </p:par>
                            </p:childTnLst>
                          </p:cTn>
                        </p:par>
                        <p:par>
                          <p:cTn id="258" fill="hold">
                            <p:stCondLst>
                              <p:cond delay="500"/>
                            </p:stCondLst>
                            <p:childTnLst>
                              <p:par>
                                <p:cTn id="259" presetID="22" presetClass="entr" presetSubtype="8" fill="hold" grpId="0" nodeType="afterEffect">
                                  <p:stCondLst>
                                    <p:cond delay="0"/>
                                  </p:stCondLst>
                                  <p:childTnLst>
                                    <p:set>
                                      <p:cBhvr>
                                        <p:cTn id="260" dur="1" fill="hold">
                                          <p:stCondLst>
                                            <p:cond delay="0"/>
                                          </p:stCondLst>
                                        </p:cTn>
                                        <p:tgtEl>
                                          <p:spTgt spid="858184"/>
                                        </p:tgtEl>
                                        <p:attrNameLst>
                                          <p:attrName>style.visibility</p:attrName>
                                        </p:attrNameLst>
                                      </p:cBhvr>
                                      <p:to>
                                        <p:strVal val="visible"/>
                                      </p:to>
                                    </p:set>
                                    <p:animEffect transition="in" filter="wipe(left)">
                                      <p:cBhvr>
                                        <p:cTn id="261" dur="500"/>
                                        <p:tgtEl>
                                          <p:spTgt spid="858184"/>
                                        </p:tgtEl>
                                      </p:cBhvr>
                                    </p:animEffect>
                                  </p:childTnLst>
                                </p:cTn>
                              </p:par>
                            </p:childTnLst>
                          </p:cTn>
                        </p:par>
                        <p:par>
                          <p:cTn id="262" fill="hold">
                            <p:stCondLst>
                              <p:cond delay="1000"/>
                            </p:stCondLst>
                            <p:childTnLst>
                              <p:par>
                                <p:cTn id="263" presetID="22" presetClass="entr" presetSubtype="4" fill="hold" grpId="0" nodeType="afterEffect">
                                  <p:stCondLst>
                                    <p:cond delay="0"/>
                                  </p:stCondLst>
                                  <p:childTnLst>
                                    <p:set>
                                      <p:cBhvr>
                                        <p:cTn id="264" dur="1" fill="hold">
                                          <p:stCondLst>
                                            <p:cond delay="0"/>
                                          </p:stCondLst>
                                        </p:cTn>
                                        <p:tgtEl>
                                          <p:spTgt spid="858186"/>
                                        </p:tgtEl>
                                        <p:attrNameLst>
                                          <p:attrName>style.visibility</p:attrName>
                                        </p:attrNameLst>
                                      </p:cBhvr>
                                      <p:to>
                                        <p:strVal val="visible"/>
                                      </p:to>
                                    </p:set>
                                    <p:animEffect transition="in" filter="wipe(down)">
                                      <p:cBhvr>
                                        <p:cTn id="265" dur="500"/>
                                        <p:tgtEl>
                                          <p:spTgt spid="858186"/>
                                        </p:tgtEl>
                                      </p:cBhvr>
                                    </p:animEffect>
                                  </p:childTnLst>
                                </p:cTn>
                              </p:par>
                            </p:childTnLst>
                          </p:cTn>
                        </p:par>
                        <p:par>
                          <p:cTn id="266" fill="hold">
                            <p:stCondLst>
                              <p:cond delay="1500"/>
                            </p:stCondLst>
                            <p:childTnLst>
                              <p:par>
                                <p:cTn id="267" presetID="22" presetClass="entr" presetSubtype="8" fill="hold" grpId="0" nodeType="afterEffect">
                                  <p:stCondLst>
                                    <p:cond delay="0"/>
                                  </p:stCondLst>
                                  <p:childTnLst>
                                    <p:set>
                                      <p:cBhvr>
                                        <p:cTn id="268" dur="1" fill="hold">
                                          <p:stCondLst>
                                            <p:cond delay="0"/>
                                          </p:stCondLst>
                                        </p:cTn>
                                        <p:tgtEl>
                                          <p:spTgt spid="858187"/>
                                        </p:tgtEl>
                                        <p:attrNameLst>
                                          <p:attrName>style.visibility</p:attrName>
                                        </p:attrNameLst>
                                      </p:cBhvr>
                                      <p:to>
                                        <p:strVal val="visible"/>
                                      </p:to>
                                    </p:set>
                                    <p:animEffect transition="in" filter="wipe(left)">
                                      <p:cBhvr>
                                        <p:cTn id="269" dur="500"/>
                                        <p:tgtEl>
                                          <p:spTgt spid="858187"/>
                                        </p:tgtEl>
                                      </p:cBhvr>
                                    </p:animEffect>
                                  </p:childTnLst>
                                </p:cTn>
                              </p:par>
                            </p:childTnLst>
                          </p:cTn>
                        </p:par>
                        <p:par>
                          <p:cTn id="270" fill="hold">
                            <p:stCondLst>
                              <p:cond delay="2000"/>
                            </p:stCondLst>
                            <p:childTnLst>
                              <p:par>
                                <p:cTn id="271" presetID="22" presetClass="entr" presetSubtype="4" fill="hold" grpId="0" nodeType="afterEffect">
                                  <p:stCondLst>
                                    <p:cond delay="0"/>
                                  </p:stCondLst>
                                  <p:childTnLst>
                                    <p:set>
                                      <p:cBhvr>
                                        <p:cTn id="272" dur="1" fill="hold">
                                          <p:stCondLst>
                                            <p:cond delay="0"/>
                                          </p:stCondLst>
                                        </p:cTn>
                                        <p:tgtEl>
                                          <p:spTgt spid="858188"/>
                                        </p:tgtEl>
                                        <p:attrNameLst>
                                          <p:attrName>style.visibility</p:attrName>
                                        </p:attrNameLst>
                                      </p:cBhvr>
                                      <p:to>
                                        <p:strVal val="visible"/>
                                      </p:to>
                                    </p:set>
                                    <p:animEffect transition="in" filter="wipe(down)">
                                      <p:cBhvr>
                                        <p:cTn id="273" dur="500"/>
                                        <p:tgtEl>
                                          <p:spTgt spid="858188"/>
                                        </p:tgtEl>
                                      </p:cBhvr>
                                    </p:animEffect>
                                  </p:childTnLst>
                                </p:cTn>
                              </p:par>
                            </p:childTnLst>
                          </p:cTn>
                        </p:par>
                        <p:par>
                          <p:cTn id="274" fill="hold">
                            <p:stCondLst>
                              <p:cond delay="2500"/>
                            </p:stCondLst>
                            <p:childTnLst>
                              <p:par>
                                <p:cTn id="275" presetID="22" presetClass="entr" presetSubtype="8" fill="hold" grpId="0" nodeType="afterEffect">
                                  <p:stCondLst>
                                    <p:cond delay="0"/>
                                  </p:stCondLst>
                                  <p:childTnLst>
                                    <p:set>
                                      <p:cBhvr>
                                        <p:cTn id="276" dur="1" fill="hold">
                                          <p:stCondLst>
                                            <p:cond delay="0"/>
                                          </p:stCondLst>
                                        </p:cTn>
                                        <p:tgtEl>
                                          <p:spTgt spid="858189"/>
                                        </p:tgtEl>
                                        <p:attrNameLst>
                                          <p:attrName>style.visibility</p:attrName>
                                        </p:attrNameLst>
                                      </p:cBhvr>
                                      <p:to>
                                        <p:strVal val="visible"/>
                                      </p:to>
                                    </p:set>
                                    <p:animEffect transition="in" filter="wipe(left)">
                                      <p:cBhvr>
                                        <p:cTn id="277" dur="500"/>
                                        <p:tgtEl>
                                          <p:spTgt spid="858189"/>
                                        </p:tgtEl>
                                      </p:cBhvr>
                                    </p:animEffect>
                                  </p:childTnLst>
                                </p:cTn>
                              </p:par>
                            </p:childTnLst>
                          </p:cTn>
                        </p:par>
                        <p:par>
                          <p:cTn id="278" fill="hold">
                            <p:stCondLst>
                              <p:cond delay="3000"/>
                            </p:stCondLst>
                            <p:childTnLst>
                              <p:par>
                                <p:cTn id="279" presetID="22" presetClass="entr" presetSubtype="4" fill="hold" grpId="0" nodeType="afterEffect">
                                  <p:stCondLst>
                                    <p:cond delay="0"/>
                                  </p:stCondLst>
                                  <p:childTnLst>
                                    <p:set>
                                      <p:cBhvr>
                                        <p:cTn id="280" dur="1" fill="hold">
                                          <p:stCondLst>
                                            <p:cond delay="0"/>
                                          </p:stCondLst>
                                        </p:cTn>
                                        <p:tgtEl>
                                          <p:spTgt spid="858190"/>
                                        </p:tgtEl>
                                        <p:attrNameLst>
                                          <p:attrName>style.visibility</p:attrName>
                                        </p:attrNameLst>
                                      </p:cBhvr>
                                      <p:to>
                                        <p:strVal val="visible"/>
                                      </p:to>
                                    </p:set>
                                    <p:animEffect transition="in" filter="wipe(down)">
                                      <p:cBhvr>
                                        <p:cTn id="281" dur="500"/>
                                        <p:tgtEl>
                                          <p:spTgt spid="858190"/>
                                        </p:tgtEl>
                                      </p:cBhvr>
                                    </p:animEffect>
                                  </p:childTnLst>
                                </p:cTn>
                              </p:par>
                            </p:childTnLst>
                          </p:cTn>
                        </p:par>
                        <p:par>
                          <p:cTn id="282" fill="hold">
                            <p:stCondLst>
                              <p:cond delay="3500"/>
                            </p:stCondLst>
                            <p:childTnLst>
                              <p:par>
                                <p:cTn id="283" presetID="22" presetClass="entr" presetSubtype="8" fill="hold" grpId="0" nodeType="afterEffect">
                                  <p:stCondLst>
                                    <p:cond delay="0"/>
                                  </p:stCondLst>
                                  <p:childTnLst>
                                    <p:set>
                                      <p:cBhvr>
                                        <p:cTn id="284" dur="1" fill="hold">
                                          <p:stCondLst>
                                            <p:cond delay="0"/>
                                          </p:stCondLst>
                                        </p:cTn>
                                        <p:tgtEl>
                                          <p:spTgt spid="858191"/>
                                        </p:tgtEl>
                                        <p:attrNameLst>
                                          <p:attrName>style.visibility</p:attrName>
                                        </p:attrNameLst>
                                      </p:cBhvr>
                                      <p:to>
                                        <p:strVal val="visible"/>
                                      </p:to>
                                    </p:set>
                                    <p:animEffect transition="in" filter="wipe(left)">
                                      <p:cBhvr>
                                        <p:cTn id="285" dur="500"/>
                                        <p:tgtEl>
                                          <p:spTgt spid="858191"/>
                                        </p:tgtEl>
                                      </p:cBhvr>
                                    </p:animEffect>
                                  </p:childTnLst>
                                </p:cTn>
                              </p:par>
                            </p:childTnLst>
                          </p:cTn>
                        </p:par>
                        <p:par>
                          <p:cTn id="286" fill="hold">
                            <p:stCondLst>
                              <p:cond delay="4000"/>
                            </p:stCondLst>
                            <p:childTnLst>
                              <p:par>
                                <p:cTn id="287" presetID="22" presetClass="entr" presetSubtype="4" fill="hold" grpId="0" nodeType="afterEffect">
                                  <p:stCondLst>
                                    <p:cond delay="0"/>
                                  </p:stCondLst>
                                  <p:childTnLst>
                                    <p:set>
                                      <p:cBhvr>
                                        <p:cTn id="288" dur="1" fill="hold">
                                          <p:stCondLst>
                                            <p:cond delay="0"/>
                                          </p:stCondLst>
                                        </p:cTn>
                                        <p:tgtEl>
                                          <p:spTgt spid="858193"/>
                                        </p:tgtEl>
                                        <p:attrNameLst>
                                          <p:attrName>style.visibility</p:attrName>
                                        </p:attrNameLst>
                                      </p:cBhvr>
                                      <p:to>
                                        <p:strVal val="visible"/>
                                      </p:to>
                                    </p:set>
                                    <p:animEffect transition="in" filter="wipe(down)">
                                      <p:cBhvr>
                                        <p:cTn id="289" dur="1000"/>
                                        <p:tgtEl>
                                          <p:spTgt spid="858193"/>
                                        </p:tgtEl>
                                      </p:cBhvr>
                                    </p:animEffect>
                                  </p:childTnLst>
                                </p:cTn>
                              </p:par>
                            </p:childTnLst>
                          </p:cTn>
                        </p:par>
                        <p:par>
                          <p:cTn id="290" fill="hold">
                            <p:stCondLst>
                              <p:cond delay="5000"/>
                            </p:stCondLst>
                            <p:childTnLst>
                              <p:par>
                                <p:cTn id="291" presetID="22" presetClass="entr" presetSubtype="8" fill="hold" grpId="0" nodeType="afterEffect">
                                  <p:stCondLst>
                                    <p:cond delay="0"/>
                                  </p:stCondLst>
                                  <p:childTnLst>
                                    <p:set>
                                      <p:cBhvr>
                                        <p:cTn id="292" dur="1" fill="hold">
                                          <p:stCondLst>
                                            <p:cond delay="0"/>
                                          </p:stCondLst>
                                        </p:cTn>
                                        <p:tgtEl>
                                          <p:spTgt spid="858192"/>
                                        </p:tgtEl>
                                        <p:attrNameLst>
                                          <p:attrName>style.visibility</p:attrName>
                                        </p:attrNameLst>
                                      </p:cBhvr>
                                      <p:to>
                                        <p:strVal val="visible"/>
                                      </p:to>
                                    </p:set>
                                    <p:animEffect transition="in" filter="wipe(left)">
                                      <p:cBhvr>
                                        <p:cTn id="293" dur="500"/>
                                        <p:tgtEl>
                                          <p:spTgt spid="858192"/>
                                        </p:tgtEl>
                                      </p:cBhvr>
                                    </p:animEffect>
                                  </p:childTnLst>
                                </p:cTn>
                              </p:par>
                            </p:childTnLst>
                          </p:cTn>
                        </p:par>
                      </p:childTnLst>
                    </p:cTn>
                  </p:par>
                  <p:par>
                    <p:cTn id="294" fill="hold">
                      <p:stCondLst>
                        <p:cond delay="indefinite"/>
                      </p:stCondLst>
                      <p:childTnLst>
                        <p:par>
                          <p:cTn id="295" fill="hold">
                            <p:stCondLst>
                              <p:cond delay="0"/>
                            </p:stCondLst>
                            <p:childTnLst>
                              <p:par>
                                <p:cTn id="296" presetID="22" presetClass="entr" presetSubtype="8" fill="hold" nodeType="clickEffect">
                                  <p:stCondLst>
                                    <p:cond delay="0"/>
                                  </p:stCondLst>
                                  <p:childTnLst>
                                    <p:set>
                                      <p:cBhvr>
                                        <p:cTn id="297" dur="1" fill="hold">
                                          <p:stCondLst>
                                            <p:cond delay="0"/>
                                          </p:stCondLst>
                                        </p:cTn>
                                        <p:tgtEl>
                                          <p:spTgt spid="858144"/>
                                        </p:tgtEl>
                                        <p:attrNameLst>
                                          <p:attrName>style.visibility</p:attrName>
                                        </p:attrNameLst>
                                      </p:cBhvr>
                                      <p:to>
                                        <p:strVal val="visible"/>
                                      </p:to>
                                    </p:set>
                                    <p:animEffect transition="in" filter="wipe(left)">
                                      <p:cBhvr>
                                        <p:cTn id="298" dur="3000"/>
                                        <p:tgtEl>
                                          <p:spTgt spid="858144"/>
                                        </p:tgtEl>
                                      </p:cBhvr>
                                    </p:animEffect>
                                  </p:childTnLst>
                                </p:cTn>
                              </p:par>
                              <p:par>
                                <p:cTn id="299" presetID="22" presetClass="entr" presetSubtype="8" fill="hold" nodeType="withEffect">
                                  <p:stCondLst>
                                    <p:cond delay="0"/>
                                  </p:stCondLst>
                                  <p:childTnLst>
                                    <p:set>
                                      <p:cBhvr>
                                        <p:cTn id="300" dur="1" fill="hold">
                                          <p:stCondLst>
                                            <p:cond delay="0"/>
                                          </p:stCondLst>
                                        </p:cTn>
                                        <p:tgtEl>
                                          <p:spTgt spid="858140"/>
                                        </p:tgtEl>
                                        <p:attrNameLst>
                                          <p:attrName>style.visibility</p:attrName>
                                        </p:attrNameLst>
                                      </p:cBhvr>
                                      <p:to>
                                        <p:strVal val="visible"/>
                                      </p:to>
                                    </p:set>
                                    <p:animEffect transition="in" filter="wipe(left)">
                                      <p:cBhvr>
                                        <p:cTn id="301" dur="2000"/>
                                        <p:tgtEl>
                                          <p:spTgt spid="858140"/>
                                        </p:tgtEl>
                                      </p:cBhvr>
                                    </p:animEffect>
                                  </p:childTnLst>
                                </p:cTn>
                              </p:par>
                              <p:par>
                                <p:cTn id="302" presetID="22" presetClass="entr" presetSubtype="8" fill="hold" grpId="0" nodeType="withEffect">
                                  <p:stCondLst>
                                    <p:cond delay="0"/>
                                  </p:stCondLst>
                                  <p:childTnLst>
                                    <p:set>
                                      <p:cBhvr>
                                        <p:cTn id="303" dur="1" fill="hold">
                                          <p:stCondLst>
                                            <p:cond delay="0"/>
                                          </p:stCondLst>
                                        </p:cTn>
                                        <p:tgtEl>
                                          <p:spTgt spid="858181"/>
                                        </p:tgtEl>
                                        <p:attrNameLst>
                                          <p:attrName>style.visibility</p:attrName>
                                        </p:attrNameLst>
                                      </p:cBhvr>
                                      <p:to>
                                        <p:strVal val="visible"/>
                                      </p:to>
                                    </p:set>
                                    <p:animEffect transition="in" filter="wipe(left)">
                                      <p:cBhvr>
                                        <p:cTn id="304" dur="3000"/>
                                        <p:tgtEl>
                                          <p:spTgt spid="858181"/>
                                        </p:tgtEl>
                                      </p:cBhvr>
                                    </p:animEffect>
                                  </p:childTnLst>
                                </p:cTn>
                              </p:par>
                              <p:par>
                                <p:cTn id="305" presetID="22" presetClass="entr" presetSubtype="4" fill="hold" grpId="0" nodeType="withEffect">
                                  <p:stCondLst>
                                    <p:cond delay="0"/>
                                  </p:stCondLst>
                                  <p:childTnLst>
                                    <p:set>
                                      <p:cBhvr>
                                        <p:cTn id="306" dur="1" fill="hold">
                                          <p:stCondLst>
                                            <p:cond delay="0"/>
                                          </p:stCondLst>
                                        </p:cTn>
                                        <p:tgtEl>
                                          <p:spTgt spid="858194"/>
                                        </p:tgtEl>
                                        <p:attrNameLst>
                                          <p:attrName>style.visibility</p:attrName>
                                        </p:attrNameLst>
                                      </p:cBhvr>
                                      <p:to>
                                        <p:strVal val="visible"/>
                                      </p:to>
                                    </p:set>
                                    <p:animEffect transition="in" filter="wipe(down)">
                                      <p:cBhvr>
                                        <p:cTn id="307" dur="3000"/>
                                        <p:tgtEl>
                                          <p:spTgt spid="858194"/>
                                        </p:tgtEl>
                                      </p:cBhvr>
                                    </p:animEffect>
                                  </p:childTnLst>
                                </p:cTn>
                              </p:par>
                            </p:childTnLst>
                          </p:cTn>
                        </p:par>
                        <p:par>
                          <p:cTn id="308" fill="hold">
                            <p:stCondLst>
                              <p:cond delay="3000"/>
                            </p:stCondLst>
                            <p:childTnLst>
                              <p:par>
                                <p:cTn id="309" presetID="22" presetClass="entr" presetSubtype="8" fill="hold" grpId="0" nodeType="afterEffect">
                                  <p:stCondLst>
                                    <p:cond delay="0"/>
                                  </p:stCondLst>
                                  <p:childTnLst>
                                    <p:set>
                                      <p:cBhvr>
                                        <p:cTn id="310" dur="1" fill="hold">
                                          <p:stCondLst>
                                            <p:cond delay="0"/>
                                          </p:stCondLst>
                                        </p:cTn>
                                        <p:tgtEl>
                                          <p:spTgt spid="858195"/>
                                        </p:tgtEl>
                                        <p:attrNameLst>
                                          <p:attrName>style.visibility</p:attrName>
                                        </p:attrNameLst>
                                      </p:cBhvr>
                                      <p:to>
                                        <p:strVal val="visible"/>
                                      </p:to>
                                    </p:set>
                                    <p:animEffect transition="in" filter="wipe(left)">
                                      <p:cBhvr>
                                        <p:cTn id="311" dur="500"/>
                                        <p:tgtEl>
                                          <p:spTgt spid="858195"/>
                                        </p:tgtEl>
                                      </p:cBhvr>
                                    </p:animEffect>
                                  </p:childTnLst>
                                </p:cTn>
                              </p:par>
                              <p:par>
                                <p:cTn id="312" presetID="22" presetClass="entr" presetSubtype="8" fill="hold" grpId="0" nodeType="withEffect">
                                  <p:stCondLst>
                                    <p:cond delay="0"/>
                                  </p:stCondLst>
                                  <p:childTnLst>
                                    <p:set>
                                      <p:cBhvr>
                                        <p:cTn id="313" dur="1" fill="hold">
                                          <p:stCondLst>
                                            <p:cond delay="0"/>
                                          </p:stCondLst>
                                        </p:cTn>
                                        <p:tgtEl>
                                          <p:spTgt spid="858182"/>
                                        </p:tgtEl>
                                        <p:attrNameLst>
                                          <p:attrName>style.visibility</p:attrName>
                                        </p:attrNameLst>
                                      </p:cBhvr>
                                      <p:to>
                                        <p:strVal val="visible"/>
                                      </p:to>
                                    </p:set>
                                    <p:animEffect transition="in" filter="wipe(left)">
                                      <p:cBhvr>
                                        <p:cTn id="314" dur="500"/>
                                        <p:tgtEl>
                                          <p:spTgt spid="858182"/>
                                        </p:tgtEl>
                                      </p:cBhvr>
                                    </p:animEffect>
                                  </p:childTnLst>
                                </p:cTn>
                              </p:par>
                            </p:childTnLst>
                          </p:cTn>
                        </p:par>
                        <p:par>
                          <p:cTn id="315" fill="hold">
                            <p:stCondLst>
                              <p:cond delay="3500"/>
                            </p:stCondLst>
                            <p:childTnLst>
                              <p:par>
                                <p:cTn id="316" presetID="22" presetClass="entr" presetSubtype="1" fill="hold" grpId="0" nodeType="afterEffect">
                                  <p:stCondLst>
                                    <p:cond delay="0"/>
                                  </p:stCondLst>
                                  <p:childTnLst>
                                    <p:set>
                                      <p:cBhvr>
                                        <p:cTn id="317" dur="1" fill="hold">
                                          <p:stCondLst>
                                            <p:cond delay="0"/>
                                          </p:stCondLst>
                                        </p:cTn>
                                        <p:tgtEl>
                                          <p:spTgt spid="858156"/>
                                        </p:tgtEl>
                                        <p:attrNameLst>
                                          <p:attrName>style.visibility</p:attrName>
                                        </p:attrNameLst>
                                      </p:cBhvr>
                                      <p:to>
                                        <p:strVal val="visible"/>
                                      </p:to>
                                    </p:set>
                                    <p:animEffect transition="in" filter="wipe(up)">
                                      <p:cBhvr>
                                        <p:cTn id="318" dur="500"/>
                                        <p:tgtEl>
                                          <p:spTgt spid="858156"/>
                                        </p:tgtEl>
                                      </p:cBhvr>
                                    </p:animEffect>
                                  </p:childTnLst>
                                </p:cTn>
                              </p:par>
                            </p:childTnLst>
                          </p:cTn>
                        </p:par>
                        <p:par>
                          <p:cTn id="319" fill="hold">
                            <p:stCondLst>
                              <p:cond delay="4000"/>
                            </p:stCondLst>
                            <p:childTnLst>
                              <p:par>
                                <p:cTn id="320" presetID="22" presetClass="entr" presetSubtype="8" fill="hold" grpId="0" nodeType="afterEffect">
                                  <p:stCondLst>
                                    <p:cond delay="0"/>
                                  </p:stCondLst>
                                  <p:childTnLst>
                                    <p:set>
                                      <p:cBhvr>
                                        <p:cTn id="321" dur="1" fill="hold">
                                          <p:stCondLst>
                                            <p:cond delay="0"/>
                                          </p:stCondLst>
                                        </p:cTn>
                                        <p:tgtEl>
                                          <p:spTgt spid="858180"/>
                                        </p:tgtEl>
                                        <p:attrNameLst>
                                          <p:attrName>style.visibility</p:attrName>
                                        </p:attrNameLst>
                                      </p:cBhvr>
                                      <p:to>
                                        <p:strVal val="visible"/>
                                      </p:to>
                                    </p:set>
                                    <p:animEffect transition="in" filter="wipe(left)">
                                      <p:cBhvr>
                                        <p:cTn id="322" dur="500"/>
                                        <p:tgtEl>
                                          <p:spTgt spid="858180"/>
                                        </p:tgtEl>
                                      </p:cBhvr>
                                    </p:animEffect>
                                  </p:childTnLst>
                                </p:cTn>
                              </p:par>
                              <p:par>
                                <p:cTn id="323" presetID="22" presetClass="entr" presetSubtype="2" fill="hold" grpId="2" nodeType="withEffect">
                                  <p:stCondLst>
                                    <p:cond delay="0"/>
                                  </p:stCondLst>
                                  <p:childTnLst>
                                    <p:set>
                                      <p:cBhvr>
                                        <p:cTn id="324" dur="1" fill="hold">
                                          <p:stCondLst>
                                            <p:cond delay="0"/>
                                          </p:stCondLst>
                                        </p:cTn>
                                        <p:tgtEl>
                                          <p:spTgt spid="858167"/>
                                        </p:tgtEl>
                                        <p:attrNameLst>
                                          <p:attrName>style.visibility</p:attrName>
                                        </p:attrNameLst>
                                      </p:cBhvr>
                                      <p:to>
                                        <p:strVal val="visible"/>
                                      </p:to>
                                    </p:set>
                                    <p:animEffect transition="in" filter="wipe(right)">
                                      <p:cBhvr>
                                        <p:cTn id="325" dur="500"/>
                                        <p:tgtEl>
                                          <p:spTgt spid="858167"/>
                                        </p:tgtEl>
                                      </p:cBhvr>
                                    </p:animEffect>
                                  </p:childTnLst>
                                </p:cTn>
                              </p:par>
                            </p:childTnLst>
                          </p:cTn>
                        </p:par>
                        <p:par>
                          <p:cTn id="326" fill="hold">
                            <p:stCondLst>
                              <p:cond delay="4500"/>
                            </p:stCondLst>
                            <p:childTnLst>
                              <p:par>
                                <p:cTn id="327" presetID="53" presetClass="entr" presetSubtype="0" fill="hold" nodeType="afterEffect">
                                  <p:stCondLst>
                                    <p:cond delay="0"/>
                                  </p:stCondLst>
                                  <p:childTnLst>
                                    <p:set>
                                      <p:cBhvr>
                                        <p:cTn id="328" dur="1" fill="hold">
                                          <p:stCondLst>
                                            <p:cond delay="0"/>
                                          </p:stCondLst>
                                        </p:cTn>
                                        <p:tgtEl>
                                          <p:spTgt spid="858131"/>
                                        </p:tgtEl>
                                        <p:attrNameLst>
                                          <p:attrName>style.visibility</p:attrName>
                                        </p:attrNameLst>
                                      </p:cBhvr>
                                      <p:to>
                                        <p:strVal val="visible"/>
                                      </p:to>
                                    </p:set>
                                    <p:anim calcmode="lin" valueType="num">
                                      <p:cBhvr>
                                        <p:cTn id="329" dur="500" fill="hold"/>
                                        <p:tgtEl>
                                          <p:spTgt spid="858131"/>
                                        </p:tgtEl>
                                        <p:attrNameLst>
                                          <p:attrName>ppt_w</p:attrName>
                                        </p:attrNameLst>
                                      </p:cBhvr>
                                      <p:tavLst>
                                        <p:tav tm="0">
                                          <p:val>
                                            <p:fltVal val="0"/>
                                          </p:val>
                                        </p:tav>
                                        <p:tav tm="100000">
                                          <p:val>
                                            <p:strVal val="#ppt_w"/>
                                          </p:val>
                                        </p:tav>
                                      </p:tavLst>
                                    </p:anim>
                                    <p:anim calcmode="lin" valueType="num">
                                      <p:cBhvr>
                                        <p:cTn id="330" dur="500" fill="hold"/>
                                        <p:tgtEl>
                                          <p:spTgt spid="858131"/>
                                        </p:tgtEl>
                                        <p:attrNameLst>
                                          <p:attrName>ppt_h</p:attrName>
                                        </p:attrNameLst>
                                      </p:cBhvr>
                                      <p:tavLst>
                                        <p:tav tm="0">
                                          <p:val>
                                            <p:fltVal val="0"/>
                                          </p:val>
                                        </p:tav>
                                        <p:tav tm="100000">
                                          <p:val>
                                            <p:strVal val="#ppt_h"/>
                                          </p:val>
                                        </p:tav>
                                      </p:tavLst>
                                    </p:anim>
                                    <p:animEffect transition="in" filter="fade">
                                      <p:cBhvr>
                                        <p:cTn id="331" dur="500"/>
                                        <p:tgtEl>
                                          <p:spTgt spid="85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9" grpId="0" animBg="1"/>
      <p:bldP spid="858120" grpId="0" animBg="1"/>
      <p:bldP spid="858121" grpId="0" animBg="1"/>
      <p:bldP spid="858133" grpId="0" animBg="1"/>
      <p:bldP spid="858137" grpId="0" animBg="1"/>
      <p:bldP spid="858138" grpId="0" animBg="1"/>
      <p:bldP spid="858149" grpId="0" animBg="1"/>
      <p:bldP spid="858150" grpId="0" animBg="1"/>
      <p:bldP spid="858151" grpId="0" animBg="1"/>
      <p:bldP spid="858152" grpId="0" animBg="1"/>
      <p:bldP spid="858153" grpId="0" animBg="1"/>
      <p:bldP spid="858154" grpId="0" animBg="1"/>
      <p:bldP spid="858155" grpId="0" animBg="1"/>
      <p:bldP spid="858156" grpId="0" animBg="1"/>
      <p:bldP spid="858157" grpId="0" animBg="1"/>
      <p:bldP spid="858158" grpId="0" animBg="1"/>
      <p:bldP spid="858160" grpId="0" animBg="1"/>
      <p:bldP spid="858161" grpId="0" animBg="1"/>
      <p:bldP spid="858163" grpId="0" animBg="1"/>
      <p:bldP spid="858164" grpId="0" animBg="1"/>
      <p:bldP spid="858166" grpId="0" animBg="1"/>
      <p:bldP spid="858166" grpId="1" animBg="1"/>
      <p:bldP spid="858167" grpId="0" animBg="1"/>
      <p:bldP spid="858167" grpId="1" animBg="1"/>
      <p:bldP spid="858167" grpId="2" animBg="1"/>
      <p:bldP spid="858169" grpId="0" animBg="1"/>
      <p:bldP spid="858170" grpId="0" animBg="1"/>
      <p:bldP spid="858171" grpId="0" animBg="1"/>
      <p:bldP spid="858172" grpId="0" animBg="1"/>
      <p:bldP spid="858173" grpId="0" animBg="1"/>
      <p:bldP spid="858174" grpId="0" animBg="1"/>
      <p:bldP spid="858175" grpId="0" animBg="1"/>
      <p:bldP spid="858176" grpId="0" animBg="1"/>
      <p:bldP spid="858177" grpId="0" animBg="1"/>
      <p:bldP spid="858178" grpId="0" animBg="1"/>
      <p:bldP spid="858179" grpId="0" animBg="1"/>
      <p:bldP spid="858180" grpId="0" animBg="1"/>
      <p:bldP spid="858181" grpId="0" animBg="1"/>
      <p:bldP spid="858182" grpId="0" animBg="1"/>
      <p:bldP spid="858184" grpId="0" animBg="1"/>
      <p:bldP spid="858185" grpId="0" animBg="1"/>
      <p:bldP spid="858186" grpId="0" animBg="1"/>
      <p:bldP spid="858187" grpId="0" animBg="1"/>
      <p:bldP spid="858188" grpId="0" animBg="1"/>
      <p:bldP spid="858189" grpId="0" animBg="1"/>
      <p:bldP spid="858190" grpId="0" animBg="1"/>
      <p:bldP spid="858191" grpId="0" animBg="1"/>
      <p:bldP spid="858192" grpId="0" animBg="1"/>
      <p:bldP spid="858193" grpId="0" animBg="1"/>
      <p:bldP spid="858194" grpId="0" animBg="1"/>
      <p:bldP spid="8581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ext Box 2"/>
          <p:cNvSpPr txBox="1">
            <a:spLocks noChangeArrowheads="1"/>
          </p:cNvSpPr>
          <p:nvPr/>
        </p:nvSpPr>
        <p:spPr bwMode="auto">
          <a:xfrm>
            <a:off x="1303362" y="2571744"/>
            <a:ext cx="6769100" cy="1569660"/>
          </a:xfrm>
          <a:prstGeom prst="rect">
            <a:avLst/>
          </a:prstGeom>
          <a:noFill/>
          <a:ln w="12700" cap="sq">
            <a:noFill/>
            <a:miter lim="800000"/>
            <a:headEnd type="none" w="sm" len="sm"/>
            <a:tailEnd type="none" w="sm" len="sm"/>
          </a:ln>
          <a:effectLst/>
        </p:spPr>
        <p:txBody>
          <a:bodyPr>
            <a:spAutoFit/>
          </a:bodyPr>
          <a:lstStyle/>
          <a:p>
            <a:pPr algn="ctr">
              <a:buClr>
                <a:srgbClr val="336600"/>
              </a:buClr>
              <a:buFont typeface="Wingdings" pitchFamily="2" charset="2"/>
              <a:buNone/>
            </a:pPr>
            <a:r>
              <a:rPr lang="es-ES" sz="3200" b="1" dirty="0">
                <a:solidFill>
                  <a:schemeClr val="accent5">
                    <a:lumMod val="50000"/>
                  </a:schemeClr>
                </a:solidFill>
                <a:effectLst>
                  <a:outerShdw blurRad="38100" dist="38100" dir="2700000" algn="tl">
                    <a:srgbClr val="000000">
                      <a:alpha val="43137"/>
                    </a:srgbClr>
                  </a:outerShdw>
                </a:effectLst>
                <a:latin typeface="Arial" charset="0"/>
              </a:rPr>
              <a:t>Ejemplos genéricos de mediciones de diferencia de tiempo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ChangeArrowheads="1"/>
          </p:cNvSpPr>
          <p:nvPr/>
        </p:nvSpPr>
        <p:spPr bwMode="auto">
          <a:xfrm>
            <a:off x="539750" y="10525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Medición de diferencia de fase</a:t>
            </a:r>
          </a:p>
        </p:txBody>
      </p:sp>
      <p:sp>
        <p:nvSpPr>
          <p:cNvPr id="860163" name="Rectangle 3"/>
          <p:cNvSpPr>
            <a:spLocks noChangeArrowheads="1"/>
          </p:cNvSpPr>
          <p:nvPr/>
        </p:nvSpPr>
        <p:spPr bwMode="auto">
          <a:xfrm>
            <a:off x="512763" y="260350"/>
            <a:ext cx="8380412" cy="325438"/>
          </a:xfrm>
          <a:prstGeom prst="rect">
            <a:avLst/>
          </a:prstGeom>
          <a:noFill/>
          <a:ln w="9525">
            <a:noFill/>
            <a:miter lim="800000"/>
            <a:headEnd/>
            <a:tailEnd/>
          </a:ln>
          <a:effectLst/>
        </p:spPr>
        <p:txBody>
          <a:bodyPr lIns="92075" tIns="46038" rIns="92075" bIns="46038" anchor="b"/>
          <a:lstStyle/>
          <a:p>
            <a:pPr algn="r"/>
            <a:r>
              <a:rPr lang="es-ES_tradnl" sz="1800">
                <a:solidFill>
                  <a:srgbClr val="996633"/>
                </a:solidFill>
                <a:effectLst>
                  <a:outerShdw blurRad="38100" dist="38100" dir="2700000" algn="tl">
                    <a:srgbClr val="C0C0C0"/>
                  </a:outerShdw>
                </a:effectLst>
                <a:latin typeface="Arial" charset="0"/>
              </a:rPr>
              <a:t>Técnicas de caracterización de osciladores</a:t>
            </a:r>
          </a:p>
        </p:txBody>
      </p:sp>
      <p:sp>
        <p:nvSpPr>
          <p:cNvPr id="860231" name="Rectangle 71"/>
          <p:cNvSpPr>
            <a:spLocks noChangeArrowheads="1"/>
          </p:cNvSpPr>
          <p:nvPr/>
        </p:nvSpPr>
        <p:spPr bwMode="auto">
          <a:xfrm>
            <a:off x="0" y="0"/>
            <a:ext cx="8880534" cy="5729319"/>
          </a:xfrm>
          <a:prstGeom prst="rect">
            <a:avLst/>
          </a:prstGeom>
          <a:solidFill>
            <a:schemeClr val="bg1"/>
          </a:solidFill>
          <a:ln w="12700" cap="sq">
            <a:noFill/>
            <a:miter lim="800000"/>
            <a:headEnd type="none" w="sm" len="sm"/>
            <a:tailEnd type="none" w="sm" len="sm"/>
          </a:ln>
          <a:effectLst/>
        </p:spPr>
        <p:txBody>
          <a:bodyPr wrap="none" anchor="ctr"/>
          <a:lstStyle/>
          <a:p>
            <a:endParaRPr lang="es-MX"/>
          </a:p>
        </p:txBody>
      </p:sp>
      <p:sp>
        <p:nvSpPr>
          <p:cNvPr id="860232" name="Rectangle 72"/>
          <p:cNvSpPr>
            <a:spLocks noChangeArrowheads="1"/>
          </p:cNvSpPr>
          <p:nvPr/>
        </p:nvSpPr>
        <p:spPr bwMode="auto">
          <a:xfrm>
            <a:off x="468313" y="3862388"/>
            <a:ext cx="8135937" cy="2590800"/>
          </a:xfrm>
          <a:prstGeom prst="rect">
            <a:avLst/>
          </a:prstGeom>
          <a:solidFill>
            <a:srgbClr val="C0C0C0">
              <a:alpha val="10001"/>
            </a:srgbClr>
          </a:solidFill>
          <a:ln w="9525">
            <a:noFill/>
            <a:miter lim="800000"/>
            <a:headEnd/>
            <a:tailEnd/>
          </a:ln>
          <a:effectLst/>
        </p:spPr>
        <p:txBody>
          <a:bodyPr wrap="none" anchor="ctr"/>
          <a:lstStyle/>
          <a:p>
            <a:endParaRPr lang="es-MX"/>
          </a:p>
        </p:txBody>
      </p:sp>
      <p:graphicFrame>
        <p:nvGraphicFramePr>
          <p:cNvPr id="860233" name="Object 73"/>
          <p:cNvGraphicFramePr>
            <a:graphicFrameLocks noChangeAspect="1"/>
          </p:cNvGraphicFramePr>
          <p:nvPr/>
        </p:nvGraphicFramePr>
        <p:xfrm>
          <a:off x="1779588" y="2295525"/>
          <a:ext cx="1420812" cy="963613"/>
        </p:xfrm>
        <a:graphic>
          <a:graphicData uri="http://schemas.openxmlformats.org/presentationml/2006/ole">
            <mc:AlternateContent xmlns:mc="http://schemas.openxmlformats.org/markup-compatibility/2006">
              <mc:Choice xmlns:v="urn:schemas-microsoft-com:vml" Requires="v">
                <p:oleObj spid="_x0000_s860295" name="CorelDRAW" r:id="rId4" imgW="755904" imgH="533400" progId="">
                  <p:embed/>
                </p:oleObj>
              </mc:Choice>
              <mc:Fallback>
                <p:oleObj name="CorelDRAW" r:id="rId4" imgW="755904" imgH="533400" progId="">
                  <p:embed/>
                  <p:pic>
                    <p:nvPicPr>
                      <p:cNvPr id="0"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588" y="2295525"/>
                        <a:ext cx="1420812"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34" name="Object 74"/>
          <p:cNvGraphicFramePr>
            <a:graphicFrameLocks/>
          </p:cNvGraphicFramePr>
          <p:nvPr/>
        </p:nvGraphicFramePr>
        <p:xfrm>
          <a:off x="3132138" y="542925"/>
          <a:ext cx="1439862" cy="1014413"/>
        </p:xfrm>
        <a:graphic>
          <a:graphicData uri="http://schemas.openxmlformats.org/presentationml/2006/ole">
            <mc:AlternateContent xmlns:mc="http://schemas.openxmlformats.org/markup-compatibility/2006">
              <mc:Choice xmlns:v="urn:schemas-microsoft-com:vml" Requires="v">
                <p:oleObj spid="_x0000_s860296" name="CorelDRAW" r:id="rId6" imgW="755904" imgH="533400" progId="">
                  <p:embed/>
                </p:oleObj>
              </mc:Choice>
              <mc:Fallback>
                <p:oleObj name="CorelDRAW" r:id="rId6" imgW="755904" imgH="533400" progId="">
                  <p:embed/>
                  <p:pic>
                    <p:nvPicPr>
                      <p:cNvPr id="0" name="Picture 1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542925"/>
                        <a:ext cx="14398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35" name="Object 75"/>
          <p:cNvGraphicFramePr>
            <a:graphicFrameLocks/>
          </p:cNvGraphicFramePr>
          <p:nvPr/>
        </p:nvGraphicFramePr>
        <p:xfrm>
          <a:off x="5867400" y="549275"/>
          <a:ext cx="1439863" cy="1014413"/>
        </p:xfrm>
        <a:graphic>
          <a:graphicData uri="http://schemas.openxmlformats.org/presentationml/2006/ole">
            <mc:AlternateContent xmlns:mc="http://schemas.openxmlformats.org/markup-compatibility/2006">
              <mc:Choice xmlns:v="urn:schemas-microsoft-com:vml" Requires="v">
                <p:oleObj spid="_x0000_s860297" name="CorelDRAW" r:id="rId7" imgW="755904" imgH="533400" progId="">
                  <p:embed/>
                </p:oleObj>
              </mc:Choice>
              <mc:Fallback>
                <p:oleObj name="CorelDRAW" r:id="rId7" imgW="755904" imgH="533400" progId="">
                  <p:embed/>
                  <p:pic>
                    <p:nvPicPr>
                      <p:cNvPr id="0" name="Picture 1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49275"/>
                        <a:ext cx="14398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36" name="Line 76"/>
          <p:cNvSpPr>
            <a:spLocks noChangeShapeType="1"/>
          </p:cNvSpPr>
          <p:nvPr/>
        </p:nvSpPr>
        <p:spPr bwMode="auto">
          <a:xfrm>
            <a:off x="3184525" y="419100"/>
            <a:ext cx="0" cy="1447800"/>
          </a:xfrm>
          <a:prstGeom prst="line">
            <a:avLst/>
          </a:prstGeom>
          <a:noFill/>
          <a:ln w="9525">
            <a:solidFill>
              <a:schemeClr val="tx1"/>
            </a:solidFill>
            <a:prstDash val="dash"/>
            <a:round/>
            <a:headEnd/>
            <a:tailEnd/>
          </a:ln>
          <a:effectLst/>
        </p:spPr>
        <p:txBody>
          <a:bodyPr/>
          <a:lstStyle/>
          <a:p>
            <a:endParaRPr lang="es-MX"/>
          </a:p>
        </p:txBody>
      </p:sp>
      <p:sp>
        <p:nvSpPr>
          <p:cNvPr id="860237" name="Line 77"/>
          <p:cNvSpPr>
            <a:spLocks noChangeShapeType="1"/>
          </p:cNvSpPr>
          <p:nvPr/>
        </p:nvSpPr>
        <p:spPr bwMode="auto">
          <a:xfrm>
            <a:off x="1801813" y="1714500"/>
            <a:ext cx="137160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60238" name="Group 78"/>
          <p:cNvGrpSpPr>
            <a:grpSpLocks/>
          </p:cNvGrpSpPr>
          <p:nvPr/>
        </p:nvGrpSpPr>
        <p:grpSpPr bwMode="auto">
          <a:xfrm>
            <a:off x="1801813" y="342900"/>
            <a:ext cx="6442075" cy="1447800"/>
            <a:chOff x="1135" y="80"/>
            <a:chExt cx="4058" cy="912"/>
          </a:xfrm>
        </p:grpSpPr>
        <p:sp>
          <p:nvSpPr>
            <p:cNvPr id="860239" name="Line 79"/>
            <p:cNvSpPr>
              <a:spLocks noChangeShapeType="1"/>
            </p:cNvSpPr>
            <p:nvPr/>
          </p:nvSpPr>
          <p:spPr bwMode="auto">
            <a:xfrm>
              <a:off x="1156" y="527"/>
              <a:ext cx="4037" cy="0"/>
            </a:xfrm>
            <a:prstGeom prst="line">
              <a:avLst/>
            </a:prstGeom>
            <a:noFill/>
            <a:ln w="9525">
              <a:solidFill>
                <a:schemeClr val="tx1"/>
              </a:solidFill>
              <a:round/>
              <a:headEnd/>
              <a:tailEnd type="triangle" w="med" len="med"/>
            </a:ln>
            <a:effectLst/>
          </p:spPr>
          <p:txBody>
            <a:bodyPr/>
            <a:lstStyle/>
            <a:p>
              <a:endParaRPr lang="es-MX"/>
            </a:p>
          </p:txBody>
        </p:sp>
        <p:sp>
          <p:nvSpPr>
            <p:cNvPr id="860240" name="Line 80"/>
            <p:cNvSpPr>
              <a:spLocks noChangeShapeType="1"/>
            </p:cNvSpPr>
            <p:nvPr/>
          </p:nvSpPr>
          <p:spPr bwMode="auto">
            <a:xfrm flipV="1">
              <a:off x="1135" y="80"/>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60241" name="Object 81"/>
          <p:cNvGraphicFramePr>
            <a:graphicFrameLocks noChangeAspect="1"/>
          </p:cNvGraphicFramePr>
          <p:nvPr/>
        </p:nvGraphicFramePr>
        <p:xfrm>
          <a:off x="1766888" y="523875"/>
          <a:ext cx="1447800" cy="1019175"/>
        </p:xfrm>
        <a:graphic>
          <a:graphicData uri="http://schemas.openxmlformats.org/presentationml/2006/ole">
            <mc:AlternateContent xmlns:mc="http://schemas.openxmlformats.org/markup-compatibility/2006">
              <mc:Choice xmlns:v="urn:schemas-microsoft-com:vml" Requires="v">
                <p:oleObj spid="_x0000_s860298" name="CorelDRAW" r:id="rId8" imgW="755904" imgH="533400" progId="">
                  <p:embed/>
                </p:oleObj>
              </mc:Choice>
              <mc:Fallback>
                <p:oleObj name="CorelDRAW" r:id="rId8" imgW="755904" imgH="533400" progId="">
                  <p:embed/>
                  <p:pic>
                    <p:nvPicPr>
                      <p:cNvPr id="0" name="Picture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888" y="523875"/>
                        <a:ext cx="14478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60242" name="Group 82"/>
          <p:cNvGrpSpPr>
            <a:grpSpLocks/>
          </p:cNvGrpSpPr>
          <p:nvPr/>
        </p:nvGrpSpPr>
        <p:grpSpPr bwMode="auto">
          <a:xfrm>
            <a:off x="1798638" y="2095500"/>
            <a:ext cx="6408737" cy="1447800"/>
            <a:chOff x="1133" y="1184"/>
            <a:chExt cx="4037" cy="912"/>
          </a:xfrm>
        </p:grpSpPr>
        <p:sp>
          <p:nvSpPr>
            <p:cNvPr id="860243" name="Line 83"/>
            <p:cNvSpPr>
              <a:spLocks noChangeShapeType="1"/>
            </p:cNvSpPr>
            <p:nvPr/>
          </p:nvSpPr>
          <p:spPr bwMode="auto">
            <a:xfrm>
              <a:off x="1133" y="1616"/>
              <a:ext cx="4037" cy="0"/>
            </a:xfrm>
            <a:prstGeom prst="line">
              <a:avLst/>
            </a:prstGeom>
            <a:noFill/>
            <a:ln w="9525">
              <a:solidFill>
                <a:schemeClr val="tx1"/>
              </a:solidFill>
              <a:round/>
              <a:headEnd/>
              <a:tailEnd type="triangle" w="med" len="med"/>
            </a:ln>
            <a:effectLst/>
          </p:spPr>
          <p:txBody>
            <a:bodyPr/>
            <a:lstStyle/>
            <a:p>
              <a:endParaRPr lang="es-MX"/>
            </a:p>
          </p:txBody>
        </p:sp>
        <p:sp>
          <p:nvSpPr>
            <p:cNvPr id="860244" name="Line 84"/>
            <p:cNvSpPr>
              <a:spLocks noChangeShapeType="1"/>
            </p:cNvSpPr>
            <p:nvPr/>
          </p:nvSpPr>
          <p:spPr bwMode="auto">
            <a:xfrm flipV="1">
              <a:off x="1135" y="1184"/>
              <a:ext cx="0" cy="912"/>
            </a:xfrm>
            <a:prstGeom prst="line">
              <a:avLst/>
            </a:prstGeom>
            <a:noFill/>
            <a:ln w="9525">
              <a:solidFill>
                <a:schemeClr val="tx1"/>
              </a:solidFill>
              <a:round/>
              <a:headEnd/>
              <a:tailEnd type="triangle" w="med" len="med"/>
            </a:ln>
            <a:effectLst/>
          </p:spPr>
          <p:txBody>
            <a:bodyPr/>
            <a:lstStyle/>
            <a:p>
              <a:endParaRPr lang="es-MX"/>
            </a:p>
          </p:txBody>
        </p:sp>
      </p:grpSp>
      <p:sp>
        <p:nvSpPr>
          <p:cNvPr id="860245" name="Text Box 85"/>
          <p:cNvSpPr txBox="1">
            <a:spLocks noChangeArrowheads="1"/>
          </p:cNvSpPr>
          <p:nvPr/>
        </p:nvSpPr>
        <p:spPr bwMode="auto">
          <a:xfrm>
            <a:off x="395288" y="419100"/>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1</a:t>
            </a:r>
            <a:endParaRPr kumimoji="0" lang="es-ES"/>
          </a:p>
        </p:txBody>
      </p:sp>
      <p:sp>
        <p:nvSpPr>
          <p:cNvPr id="860246" name="Text Box 86"/>
          <p:cNvSpPr txBox="1">
            <a:spLocks noChangeArrowheads="1"/>
          </p:cNvSpPr>
          <p:nvPr/>
        </p:nvSpPr>
        <p:spPr bwMode="auto">
          <a:xfrm>
            <a:off x="395288" y="2324100"/>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2</a:t>
            </a:r>
            <a:endParaRPr kumimoji="0" lang="es-ES"/>
          </a:p>
        </p:txBody>
      </p:sp>
      <p:graphicFrame>
        <p:nvGraphicFramePr>
          <p:cNvPr id="860247" name="Object 87"/>
          <p:cNvGraphicFramePr>
            <a:graphicFrameLocks noChangeAspect="1"/>
          </p:cNvGraphicFramePr>
          <p:nvPr/>
        </p:nvGraphicFramePr>
        <p:xfrm>
          <a:off x="487363" y="866775"/>
          <a:ext cx="1182687" cy="346075"/>
        </p:xfrm>
        <a:graphic>
          <a:graphicData uri="http://schemas.openxmlformats.org/presentationml/2006/ole">
            <mc:AlternateContent xmlns:mc="http://schemas.openxmlformats.org/markup-compatibility/2006">
              <mc:Choice xmlns:v="urn:schemas-microsoft-com:vml" Requires="v">
                <p:oleObj spid="_x0000_s860299" name="Ecuación" r:id="rId9" imgW="736280" imgH="215806" progId="">
                  <p:embed/>
                </p:oleObj>
              </mc:Choice>
              <mc:Fallback>
                <p:oleObj name="Ecuación" r:id="rId9" imgW="736280" imgH="215806" progId="">
                  <p:embed/>
                  <p:pic>
                    <p:nvPicPr>
                      <p:cNvPr id="0" name="Picture 1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363" y="866775"/>
                        <a:ext cx="1182687" cy="346075"/>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0248" name="Object 88"/>
          <p:cNvGraphicFramePr>
            <a:graphicFrameLocks noChangeAspect="1"/>
          </p:cNvGraphicFramePr>
          <p:nvPr/>
        </p:nvGraphicFramePr>
        <p:xfrm>
          <a:off x="485775" y="1222375"/>
          <a:ext cx="1185863" cy="344488"/>
        </p:xfrm>
        <a:graphic>
          <a:graphicData uri="http://schemas.openxmlformats.org/presentationml/2006/ole">
            <mc:AlternateContent xmlns:mc="http://schemas.openxmlformats.org/markup-compatibility/2006">
              <mc:Choice xmlns:v="urn:schemas-microsoft-com:vml" Requires="v">
                <p:oleObj spid="_x0000_s860300" name="Ecuación" r:id="rId11" imgW="698197" imgH="203112" progId="">
                  <p:embed/>
                </p:oleObj>
              </mc:Choice>
              <mc:Fallback>
                <p:oleObj name="Ecuación" r:id="rId11" imgW="698197" imgH="203112" progId="">
                  <p:embed/>
                  <p:pic>
                    <p:nvPicPr>
                      <p:cNvPr id="0" name="Picture 1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775" y="1222375"/>
                        <a:ext cx="1185863" cy="344488"/>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0249" name="Object 89"/>
          <p:cNvGraphicFramePr>
            <a:graphicFrameLocks noChangeAspect="1"/>
          </p:cNvGraphicFramePr>
          <p:nvPr/>
        </p:nvGraphicFramePr>
        <p:xfrm>
          <a:off x="2335213" y="1714500"/>
          <a:ext cx="223837" cy="265113"/>
        </p:xfrm>
        <a:graphic>
          <a:graphicData uri="http://schemas.openxmlformats.org/presentationml/2006/ole">
            <mc:AlternateContent xmlns:mc="http://schemas.openxmlformats.org/markup-compatibility/2006">
              <mc:Choice xmlns:v="urn:schemas-microsoft-com:vml" Requires="v">
                <p:oleObj spid="_x0000_s860301" name="Ecuación" r:id="rId13" imgW="139579" imgH="164957" progId="">
                  <p:embed/>
                </p:oleObj>
              </mc:Choice>
              <mc:Fallback>
                <p:oleObj name="Ecuación" r:id="rId13" imgW="139579" imgH="164957" progId="">
                  <p:embed/>
                  <p:pic>
                    <p:nvPicPr>
                      <p:cNvPr id="0" name="Picture 1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5213" y="1714500"/>
                        <a:ext cx="223837" cy="265113"/>
                      </a:xfrm>
                      <a:prstGeom prst="rect">
                        <a:avLst/>
                      </a:prstGeom>
                      <a:solidFill>
                        <a:schemeClr val="accent1">
                          <a:alpha val="72156"/>
                        </a:schemeClr>
                      </a:solidFill>
                      <a:ln w="9525">
                        <a:solidFill>
                          <a:schemeClr val="tx1"/>
                        </a:solidFill>
                        <a:miter lim="800000"/>
                        <a:headEnd/>
                        <a:tailEnd/>
                      </a:ln>
                    </p:spPr>
                  </p:pic>
                </p:oleObj>
              </mc:Fallback>
            </mc:AlternateContent>
          </a:graphicData>
        </a:graphic>
      </p:graphicFrame>
      <p:sp>
        <p:nvSpPr>
          <p:cNvPr id="860250" name="Line 90"/>
          <p:cNvSpPr>
            <a:spLocks noChangeShapeType="1"/>
          </p:cNvSpPr>
          <p:nvPr/>
        </p:nvSpPr>
        <p:spPr bwMode="auto">
          <a:xfrm>
            <a:off x="1798638" y="3357563"/>
            <a:ext cx="1366837" cy="9525"/>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60251" name="Object 91"/>
          <p:cNvGraphicFramePr>
            <a:graphicFrameLocks noChangeAspect="1"/>
          </p:cNvGraphicFramePr>
          <p:nvPr/>
        </p:nvGraphicFramePr>
        <p:xfrm>
          <a:off x="2335213" y="3390900"/>
          <a:ext cx="223837" cy="265113"/>
        </p:xfrm>
        <a:graphic>
          <a:graphicData uri="http://schemas.openxmlformats.org/presentationml/2006/ole">
            <mc:AlternateContent xmlns:mc="http://schemas.openxmlformats.org/markup-compatibility/2006">
              <mc:Choice xmlns:v="urn:schemas-microsoft-com:vml" Requires="v">
                <p:oleObj spid="_x0000_s860302" name="Ecuación" r:id="rId15" imgW="139579" imgH="164957" progId="">
                  <p:embed/>
                </p:oleObj>
              </mc:Choice>
              <mc:Fallback>
                <p:oleObj name="Ecuación" r:id="rId15" imgW="139579" imgH="164957" progId="">
                  <p:embed/>
                  <p:pic>
                    <p:nvPicPr>
                      <p:cNvPr id="0" name="Picture 1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5213" y="3390900"/>
                        <a:ext cx="223837" cy="265113"/>
                      </a:xfrm>
                      <a:prstGeom prst="rect">
                        <a:avLst/>
                      </a:prstGeom>
                      <a:solidFill>
                        <a:schemeClr val="accent1">
                          <a:alpha val="72156"/>
                        </a:schemeClr>
                      </a:solidFill>
                      <a:ln w="9525">
                        <a:solidFill>
                          <a:schemeClr val="tx1"/>
                        </a:solidFill>
                        <a:miter lim="800000"/>
                        <a:headEnd/>
                        <a:tailEnd/>
                      </a:ln>
                    </p:spPr>
                  </p:pic>
                </p:oleObj>
              </mc:Fallback>
            </mc:AlternateContent>
          </a:graphicData>
        </a:graphic>
      </p:graphicFrame>
      <p:graphicFrame>
        <p:nvGraphicFramePr>
          <p:cNvPr id="860252" name="Object 92"/>
          <p:cNvGraphicFramePr>
            <a:graphicFrameLocks noChangeAspect="1"/>
          </p:cNvGraphicFramePr>
          <p:nvPr/>
        </p:nvGraphicFramePr>
        <p:xfrm>
          <a:off x="476250" y="2847975"/>
          <a:ext cx="1203325" cy="346075"/>
        </p:xfrm>
        <a:graphic>
          <a:graphicData uri="http://schemas.openxmlformats.org/presentationml/2006/ole">
            <mc:AlternateContent xmlns:mc="http://schemas.openxmlformats.org/markup-compatibility/2006">
              <mc:Choice xmlns:v="urn:schemas-microsoft-com:vml" Requires="v">
                <p:oleObj spid="_x0000_s860303" name="Ecuación" r:id="rId17" imgW="748975" imgH="215806" progId="">
                  <p:embed/>
                </p:oleObj>
              </mc:Choice>
              <mc:Fallback>
                <p:oleObj name="Ecuación" r:id="rId17" imgW="748975" imgH="215806" progId="">
                  <p:embed/>
                  <p:pic>
                    <p:nvPicPr>
                      <p:cNvPr id="0" name="Picture 1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6250" y="2847975"/>
                        <a:ext cx="1203325" cy="346075"/>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0253" name="Object 93"/>
          <p:cNvGraphicFramePr>
            <a:graphicFrameLocks noChangeAspect="1"/>
          </p:cNvGraphicFramePr>
          <p:nvPr/>
        </p:nvGraphicFramePr>
        <p:xfrm>
          <a:off x="485775" y="3205163"/>
          <a:ext cx="1187450" cy="344487"/>
        </p:xfrm>
        <a:graphic>
          <a:graphicData uri="http://schemas.openxmlformats.org/presentationml/2006/ole">
            <mc:AlternateContent xmlns:mc="http://schemas.openxmlformats.org/markup-compatibility/2006">
              <mc:Choice xmlns:v="urn:schemas-microsoft-com:vml" Requires="v">
                <p:oleObj spid="_x0000_s860304" name="Ecuación" r:id="rId19" imgW="698197" imgH="203112" progId="">
                  <p:embed/>
                </p:oleObj>
              </mc:Choice>
              <mc:Fallback>
                <p:oleObj name="Ecuación" r:id="rId19" imgW="698197" imgH="203112" progId="">
                  <p:embed/>
                  <p:pic>
                    <p:nvPicPr>
                      <p:cNvPr id="0" name="Picture 1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5775" y="3205163"/>
                        <a:ext cx="1187450" cy="344487"/>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60254" name="Line 94"/>
          <p:cNvSpPr>
            <a:spLocks noChangeShapeType="1"/>
          </p:cNvSpPr>
          <p:nvPr/>
        </p:nvSpPr>
        <p:spPr bwMode="auto">
          <a:xfrm>
            <a:off x="3184525" y="1943100"/>
            <a:ext cx="0" cy="2133600"/>
          </a:xfrm>
          <a:prstGeom prst="line">
            <a:avLst/>
          </a:prstGeom>
          <a:noFill/>
          <a:ln w="9525">
            <a:solidFill>
              <a:schemeClr val="tx1"/>
            </a:solidFill>
            <a:prstDash val="dash"/>
            <a:round/>
            <a:headEnd/>
            <a:tailEnd/>
          </a:ln>
          <a:effectLst/>
        </p:spPr>
        <p:txBody>
          <a:bodyPr/>
          <a:lstStyle/>
          <a:p>
            <a:endParaRPr lang="es-MX"/>
          </a:p>
        </p:txBody>
      </p:sp>
      <p:sp>
        <p:nvSpPr>
          <p:cNvPr id="860255" name="Text Box 95"/>
          <p:cNvSpPr txBox="1">
            <a:spLocks noChangeArrowheads="1"/>
          </p:cNvSpPr>
          <p:nvPr/>
        </p:nvSpPr>
        <p:spPr bwMode="auto">
          <a:xfrm>
            <a:off x="3513123" y="0"/>
            <a:ext cx="5345112" cy="304800"/>
          </a:xfrm>
          <a:prstGeom prst="rect">
            <a:avLst/>
          </a:prstGeom>
          <a:noFill/>
          <a:ln w="9525">
            <a:noFill/>
            <a:miter lim="800000"/>
            <a:headEnd/>
            <a:tailEnd/>
          </a:ln>
          <a:effectLst/>
        </p:spPr>
        <p:txBody>
          <a:bodyPr wrap="none">
            <a:spAutoFit/>
          </a:bodyPr>
          <a:lstStyle/>
          <a:p>
            <a:pPr eaLnBrk="1" hangingPunct="1"/>
            <a:r>
              <a:rPr kumimoji="0" lang="es-ES" sz="1400" dirty="0">
                <a:latin typeface="Arial" charset="0"/>
              </a:rPr>
              <a:t>Caso ideal en el que la frecuencia bajo comparación es “perfecta”</a:t>
            </a:r>
          </a:p>
        </p:txBody>
      </p:sp>
      <p:sp>
        <p:nvSpPr>
          <p:cNvPr id="860256" name="Line 96"/>
          <p:cNvSpPr>
            <a:spLocks noChangeShapeType="1"/>
          </p:cNvSpPr>
          <p:nvPr/>
        </p:nvSpPr>
        <p:spPr bwMode="auto">
          <a:xfrm flipV="1">
            <a:off x="1760538" y="5948363"/>
            <a:ext cx="6483350" cy="1587"/>
          </a:xfrm>
          <a:prstGeom prst="line">
            <a:avLst/>
          </a:prstGeom>
          <a:noFill/>
          <a:ln w="9525">
            <a:solidFill>
              <a:schemeClr val="tx1"/>
            </a:solidFill>
            <a:round/>
            <a:headEnd/>
            <a:tailEnd type="triangle" w="med" len="med"/>
          </a:ln>
          <a:effectLst/>
        </p:spPr>
        <p:txBody>
          <a:bodyPr/>
          <a:lstStyle/>
          <a:p>
            <a:endParaRPr lang="es-MX"/>
          </a:p>
        </p:txBody>
      </p:sp>
      <p:sp>
        <p:nvSpPr>
          <p:cNvPr id="860257" name="Line 97"/>
          <p:cNvSpPr>
            <a:spLocks noChangeShapeType="1"/>
          </p:cNvSpPr>
          <p:nvPr/>
        </p:nvSpPr>
        <p:spPr bwMode="auto">
          <a:xfrm flipV="1">
            <a:off x="1760538" y="4076700"/>
            <a:ext cx="3175" cy="1873250"/>
          </a:xfrm>
          <a:prstGeom prst="line">
            <a:avLst/>
          </a:prstGeom>
          <a:noFill/>
          <a:ln w="9525">
            <a:solidFill>
              <a:schemeClr val="tx1"/>
            </a:solidFill>
            <a:round/>
            <a:headEnd/>
            <a:tailEnd type="triangle" w="med" len="med"/>
          </a:ln>
          <a:effectLst/>
        </p:spPr>
        <p:txBody>
          <a:bodyPr/>
          <a:lstStyle/>
          <a:p>
            <a:endParaRPr lang="es-MX"/>
          </a:p>
        </p:txBody>
      </p:sp>
      <p:sp>
        <p:nvSpPr>
          <p:cNvPr id="860258" name="Text Box 98"/>
          <p:cNvSpPr txBox="1">
            <a:spLocks noChangeArrowheads="1"/>
          </p:cNvSpPr>
          <p:nvPr/>
        </p:nvSpPr>
        <p:spPr bwMode="auto">
          <a:xfrm>
            <a:off x="1400175" y="4213225"/>
            <a:ext cx="3460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X</a:t>
            </a:r>
          </a:p>
        </p:txBody>
      </p:sp>
      <p:sp>
        <p:nvSpPr>
          <p:cNvPr id="860259" name="Text Box 99"/>
          <p:cNvSpPr txBox="1">
            <a:spLocks noChangeArrowheads="1"/>
          </p:cNvSpPr>
          <p:nvPr/>
        </p:nvSpPr>
        <p:spPr bwMode="auto">
          <a:xfrm>
            <a:off x="7154863" y="6013450"/>
            <a:ext cx="9556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Tiempo</a:t>
            </a:r>
          </a:p>
        </p:txBody>
      </p:sp>
      <p:sp>
        <p:nvSpPr>
          <p:cNvPr id="860260" name="Line 100"/>
          <p:cNvSpPr>
            <a:spLocks noChangeShapeType="1"/>
          </p:cNvSpPr>
          <p:nvPr/>
        </p:nvSpPr>
        <p:spPr bwMode="auto">
          <a:xfrm flipV="1">
            <a:off x="1760538" y="4940300"/>
            <a:ext cx="5475287" cy="1588"/>
          </a:xfrm>
          <a:prstGeom prst="line">
            <a:avLst/>
          </a:prstGeom>
          <a:noFill/>
          <a:ln w="9525">
            <a:solidFill>
              <a:schemeClr val="tx1"/>
            </a:solidFill>
            <a:round/>
            <a:headEnd/>
            <a:tailEnd/>
          </a:ln>
          <a:effectLst/>
        </p:spPr>
        <p:txBody>
          <a:bodyPr/>
          <a:lstStyle/>
          <a:p>
            <a:endParaRPr lang="es-MX"/>
          </a:p>
        </p:txBody>
      </p:sp>
      <p:sp>
        <p:nvSpPr>
          <p:cNvPr id="860261" name="Text Box 101"/>
          <p:cNvSpPr txBox="1">
            <a:spLocks noChangeArrowheads="1"/>
          </p:cNvSpPr>
          <p:nvPr/>
        </p:nvSpPr>
        <p:spPr bwMode="auto">
          <a:xfrm>
            <a:off x="1400175" y="4791075"/>
            <a:ext cx="311150" cy="366713"/>
          </a:xfrm>
          <a:prstGeom prst="rect">
            <a:avLst/>
          </a:prstGeom>
          <a:noFill/>
          <a:ln w="9525">
            <a:noFill/>
            <a:miter lim="800000"/>
            <a:headEnd/>
            <a:tailEnd/>
          </a:ln>
          <a:effectLst/>
        </p:spPr>
        <p:txBody>
          <a:bodyPr wrap="none">
            <a:spAutoFit/>
          </a:bodyPr>
          <a:lstStyle/>
          <a:p>
            <a:pPr eaLnBrk="1" hangingPunct="1"/>
            <a:r>
              <a:rPr kumimoji="0" lang="es-ES" sz="1800">
                <a:latin typeface="Arial" charset="0"/>
              </a:rPr>
              <a:t>0</a:t>
            </a:r>
          </a:p>
        </p:txBody>
      </p:sp>
      <p:sp>
        <p:nvSpPr>
          <p:cNvPr id="860262" name="Text Box 102"/>
          <p:cNvSpPr txBox="1">
            <a:spLocks noChangeArrowheads="1"/>
          </p:cNvSpPr>
          <p:nvPr/>
        </p:nvSpPr>
        <p:spPr bwMode="auto">
          <a:xfrm rot="16200000">
            <a:off x="5556" y="4750594"/>
            <a:ext cx="21748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algn="ctr" eaLnBrk="1" hangingPunct="1"/>
            <a:r>
              <a:rPr kumimoji="0" lang="es-ES" sz="1800">
                <a:latin typeface="Arial" charset="0"/>
              </a:rPr>
              <a:t>Diferencia de Fase </a:t>
            </a:r>
          </a:p>
        </p:txBody>
      </p:sp>
      <p:graphicFrame>
        <p:nvGraphicFramePr>
          <p:cNvPr id="860263" name="Object 103"/>
          <p:cNvGraphicFramePr>
            <a:graphicFrameLocks/>
          </p:cNvGraphicFramePr>
          <p:nvPr/>
        </p:nvGraphicFramePr>
        <p:xfrm>
          <a:off x="4500563" y="549275"/>
          <a:ext cx="1439862" cy="1014413"/>
        </p:xfrm>
        <a:graphic>
          <a:graphicData uri="http://schemas.openxmlformats.org/presentationml/2006/ole">
            <mc:AlternateContent xmlns:mc="http://schemas.openxmlformats.org/markup-compatibility/2006">
              <mc:Choice xmlns:v="urn:schemas-microsoft-com:vml" Requires="v">
                <p:oleObj spid="_x0000_s860305" name="CorelDRAW" r:id="rId21" imgW="755904" imgH="533400" progId="">
                  <p:embed/>
                </p:oleObj>
              </mc:Choice>
              <mc:Fallback>
                <p:oleObj name="CorelDRAW" r:id="rId21" imgW="755904" imgH="533400" progId="">
                  <p:embed/>
                  <p:pic>
                    <p:nvPicPr>
                      <p:cNvPr id="0" name="Picture 13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549275"/>
                        <a:ext cx="14398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64" name="Object 104"/>
          <p:cNvGraphicFramePr>
            <a:graphicFrameLocks noChangeAspect="1"/>
          </p:cNvGraphicFramePr>
          <p:nvPr/>
        </p:nvGraphicFramePr>
        <p:xfrm>
          <a:off x="3132138" y="2270125"/>
          <a:ext cx="1439862" cy="1014413"/>
        </p:xfrm>
        <a:graphic>
          <a:graphicData uri="http://schemas.openxmlformats.org/presentationml/2006/ole">
            <mc:AlternateContent xmlns:mc="http://schemas.openxmlformats.org/markup-compatibility/2006">
              <mc:Choice xmlns:v="urn:schemas-microsoft-com:vml" Requires="v">
                <p:oleObj spid="_x0000_s860306" name="CorelDRAW" r:id="rId22" imgW="755904" imgH="533400" progId="">
                  <p:embed/>
                </p:oleObj>
              </mc:Choice>
              <mc:Fallback>
                <p:oleObj name="CorelDRAW" r:id="rId22" imgW="755904" imgH="533400" progId="">
                  <p:embed/>
                  <p:pic>
                    <p:nvPicPr>
                      <p:cNvPr id="0" name="Picture 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270125"/>
                        <a:ext cx="14398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65" name="Object 105"/>
          <p:cNvGraphicFramePr>
            <a:graphicFrameLocks noChangeAspect="1"/>
          </p:cNvGraphicFramePr>
          <p:nvPr/>
        </p:nvGraphicFramePr>
        <p:xfrm>
          <a:off x="4500563" y="2276475"/>
          <a:ext cx="1439862" cy="1014413"/>
        </p:xfrm>
        <a:graphic>
          <a:graphicData uri="http://schemas.openxmlformats.org/presentationml/2006/ole">
            <mc:AlternateContent xmlns:mc="http://schemas.openxmlformats.org/markup-compatibility/2006">
              <mc:Choice xmlns:v="urn:schemas-microsoft-com:vml" Requires="v">
                <p:oleObj spid="_x0000_s860307" name="CorelDRAW" r:id="rId23" imgW="755904" imgH="533400" progId="">
                  <p:embed/>
                </p:oleObj>
              </mc:Choice>
              <mc:Fallback>
                <p:oleObj name="CorelDRAW" r:id="rId23" imgW="755904" imgH="533400" progId="">
                  <p:embed/>
                  <p:pic>
                    <p:nvPicPr>
                      <p:cNvPr id="0"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276475"/>
                        <a:ext cx="14398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66" name="Object 106"/>
          <p:cNvGraphicFramePr>
            <a:graphicFrameLocks noChangeAspect="1"/>
          </p:cNvGraphicFramePr>
          <p:nvPr/>
        </p:nvGraphicFramePr>
        <p:xfrm>
          <a:off x="5867400" y="2276475"/>
          <a:ext cx="1439863" cy="1014413"/>
        </p:xfrm>
        <a:graphic>
          <a:graphicData uri="http://schemas.openxmlformats.org/presentationml/2006/ole">
            <mc:AlternateContent xmlns:mc="http://schemas.openxmlformats.org/markup-compatibility/2006">
              <mc:Choice xmlns:v="urn:schemas-microsoft-com:vml" Requires="v">
                <p:oleObj spid="_x0000_s860308" name="CorelDRAW" r:id="rId24" imgW="755904" imgH="533400" progId="">
                  <p:embed/>
                </p:oleObj>
              </mc:Choice>
              <mc:Fallback>
                <p:oleObj name="CorelDRAW" r:id="rId24" imgW="755904" imgH="533400" progId="">
                  <p:embed/>
                  <p:pic>
                    <p:nvPicPr>
                      <p:cNvPr id="0" name="Picture 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276475"/>
                        <a:ext cx="14398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67" name="Line 107"/>
          <p:cNvSpPr>
            <a:spLocks noChangeShapeType="1"/>
          </p:cNvSpPr>
          <p:nvPr/>
        </p:nvSpPr>
        <p:spPr bwMode="auto">
          <a:xfrm>
            <a:off x="4533900"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0268" name="Line 108"/>
          <p:cNvSpPr>
            <a:spLocks noChangeShapeType="1"/>
          </p:cNvSpPr>
          <p:nvPr/>
        </p:nvSpPr>
        <p:spPr bwMode="auto">
          <a:xfrm>
            <a:off x="5905500"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0269" name="Line 109"/>
          <p:cNvSpPr>
            <a:spLocks noChangeShapeType="1"/>
          </p:cNvSpPr>
          <p:nvPr/>
        </p:nvSpPr>
        <p:spPr bwMode="auto">
          <a:xfrm>
            <a:off x="7272338" y="404813"/>
            <a:ext cx="0" cy="3671887"/>
          </a:xfrm>
          <a:prstGeom prst="line">
            <a:avLst/>
          </a:prstGeom>
          <a:noFill/>
          <a:ln w="9525">
            <a:solidFill>
              <a:schemeClr val="tx1"/>
            </a:solidFill>
            <a:prstDash val="dash"/>
            <a:round/>
            <a:headEnd/>
            <a:tailEnd/>
          </a:ln>
          <a:effectLst/>
        </p:spPr>
        <p:txBody>
          <a:bodyPr/>
          <a:lstStyle/>
          <a:p>
            <a:endParaRPr lang="es-MX"/>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0238"/>
                                        </p:tgtEl>
                                        <p:attrNameLst>
                                          <p:attrName>style.visibility</p:attrName>
                                        </p:attrNameLst>
                                      </p:cBhvr>
                                      <p:to>
                                        <p:strVal val="visible"/>
                                      </p:to>
                                    </p:set>
                                    <p:animEffect transition="in" filter="wipe(left)">
                                      <p:cBhvr>
                                        <p:cTn id="7" dur="500"/>
                                        <p:tgtEl>
                                          <p:spTgt spid="8602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60241"/>
                                        </p:tgtEl>
                                        <p:attrNameLst>
                                          <p:attrName>style.visibility</p:attrName>
                                        </p:attrNameLst>
                                      </p:cBhvr>
                                      <p:to>
                                        <p:strVal val="visible"/>
                                      </p:to>
                                    </p:set>
                                    <p:animEffect transition="in" filter="wipe(left)">
                                      <p:cBhvr>
                                        <p:cTn id="11" dur="2000"/>
                                        <p:tgtEl>
                                          <p:spTgt spid="860241"/>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860234"/>
                                        </p:tgtEl>
                                        <p:attrNameLst>
                                          <p:attrName>style.visibility</p:attrName>
                                        </p:attrNameLst>
                                      </p:cBhvr>
                                      <p:to>
                                        <p:strVal val="visible"/>
                                      </p:to>
                                    </p:set>
                                    <p:animEffect transition="in" filter="wipe(left)">
                                      <p:cBhvr>
                                        <p:cTn id="15" dur="2000"/>
                                        <p:tgtEl>
                                          <p:spTgt spid="860234"/>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860263"/>
                                        </p:tgtEl>
                                        <p:attrNameLst>
                                          <p:attrName>style.visibility</p:attrName>
                                        </p:attrNameLst>
                                      </p:cBhvr>
                                      <p:to>
                                        <p:strVal val="visible"/>
                                      </p:to>
                                    </p:set>
                                    <p:animEffect transition="in" filter="wipe(left)">
                                      <p:cBhvr>
                                        <p:cTn id="19" dur="2000"/>
                                        <p:tgtEl>
                                          <p:spTgt spid="860263"/>
                                        </p:tgtEl>
                                      </p:cBhvr>
                                    </p:animEffect>
                                  </p:childTnLst>
                                </p:cTn>
                              </p:par>
                            </p:childTnLst>
                          </p:cTn>
                        </p:par>
                        <p:par>
                          <p:cTn id="20" fill="hold">
                            <p:stCondLst>
                              <p:cond delay="6500"/>
                            </p:stCondLst>
                            <p:childTnLst>
                              <p:par>
                                <p:cTn id="21" presetID="22" presetClass="entr" presetSubtype="8" fill="hold" nodeType="afterEffect">
                                  <p:stCondLst>
                                    <p:cond delay="0"/>
                                  </p:stCondLst>
                                  <p:childTnLst>
                                    <p:set>
                                      <p:cBhvr>
                                        <p:cTn id="22" dur="1" fill="hold">
                                          <p:stCondLst>
                                            <p:cond delay="0"/>
                                          </p:stCondLst>
                                        </p:cTn>
                                        <p:tgtEl>
                                          <p:spTgt spid="860235"/>
                                        </p:tgtEl>
                                        <p:attrNameLst>
                                          <p:attrName>style.visibility</p:attrName>
                                        </p:attrNameLst>
                                      </p:cBhvr>
                                      <p:to>
                                        <p:strVal val="visible"/>
                                      </p:to>
                                    </p:set>
                                    <p:animEffect transition="in" filter="wipe(left)">
                                      <p:cBhvr>
                                        <p:cTn id="23" dur="500"/>
                                        <p:tgtEl>
                                          <p:spTgt spid="860235"/>
                                        </p:tgtEl>
                                      </p:cBhvr>
                                    </p:animEffect>
                                  </p:childTnLst>
                                </p:cTn>
                              </p:par>
                            </p:childTnLst>
                          </p:cTn>
                        </p:par>
                        <p:par>
                          <p:cTn id="24" fill="hold">
                            <p:stCondLst>
                              <p:cond delay="7000"/>
                            </p:stCondLst>
                            <p:childTnLst>
                              <p:par>
                                <p:cTn id="25" presetID="22" presetClass="entr" presetSubtype="8" fill="hold" grpId="0" nodeType="afterEffect">
                                  <p:stCondLst>
                                    <p:cond delay="0"/>
                                  </p:stCondLst>
                                  <p:childTnLst>
                                    <p:set>
                                      <p:cBhvr>
                                        <p:cTn id="26" dur="1" fill="hold">
                                          <p:stCondLst>
                                            <p:cond delay="0"/>
                                          </p:stCondLst>
                                        </p:cTn>
                                        <p:tgtEl>
                                          <p:spTgt spid="860245"/>
                                        </p:tgtEl>
                                        <p:attrNameLst>
                                          <p:attrName>style.visibility</p:attrName>
                                        </p:attrNameLst>
                                      </p:cBhvr>
                                      <p:to>
                                        <p:strVal val="visible"/>
                                      </p:to>
                                    </p:set>
                                    <p:animEffect transition="in" filter="wipe(left)">
                                      <p:cBhvr>
                                        <p:cTn id="27" dur="500"/>
                                        <p:tgtEl>
                                          <p:spTgt spid="860245"/>
                                        </p:tgtEl>
                                      </p:cBhvr>
                                    </p:animEffect>
                                  </p:childTnLst>
                                </p:cTn>
                              </p:par>
                            </p:childTnLst>
                          </p:cTn>
                        </p:par>
                        <p:par>
                          <p:cTn id="28" fill="hold">
                            <p:stCondLst>
                              <p:cond delay="7500"/>
                            </p:stCondLst>
                            <p:childTnLst>
                              <p:par>
                                <p:cTn id="29" presetID="22" presetClass="entr" presetSubtype="8" fill="hold" nodeType="afterEffect">
                                  <p:stCondLst>
                                    <p:cond delay="0"/>
                                  </p:stCondLst>
                                  <p:childTnLst>
                                    <p:set>
                                      <p:cBhvr>
                                        <p:cTn id="30" dur="1" fill="hold">
                                          <p:stCondLst>
                                            <p:cond delay="0"/>
                                          </p:stCondLst>
                                        </p:cTn>
                                        <p:tgtEl>
                                          <p:spTgt spid="860247"/>
                                        </p:tgtEl>
                                        <p:attrNameLst>
                                          <p:attrName>style.visibility</p:attrName>
                                        </p:attrNameLst>
                                      </p:cBhvr>
                                      <p:to>
                                        <p:strVal val="visible"/>
                                      </p:to>
                                    </p:set>
                                    <p:animEffect transition="in" filter="wipe(left)">
                                      <p:cBhvr>
                                        <p:cTn id="31" dur="500"/>
                                        <p:tgtEl>
                                          <p:spTgt spid="860247"/>
                                        </p:tgtEl>
                                      </p:cBhvr>
                                    </p:animEffect>
                                  </p:childTnLst>
                                </p:cTn>
                              </p:par>
                            </p:childTnLst>
                          </p:cTn>
                        </p:par>
                        <p:par>
                          <p:cTn id="32" fill="hold">
                            <p:stCondLst>
                              <p:cond delay="8000"/>
                            </p:stCondLst>
                            <p:childTnLst>
                              <p:par>
                                <p:cTn id="33" presetID="22" presetClass="entr" presetSubtype="1" fill="hold" grpId="0" nodeType="afterEffect">
                                  <p:stCondLst>
                                    <p:cond delay="0"/>
                                  </p:stCondLst>
                                  <p:childTnLst>
                                    <p:set>
                                      <p:cBhvr>
                                        <p:cTn id="34" dur="1" fill="hold">
                                          <p:stCondLst>
                                            <p:cond delay="0"/>
                                          </p:stCondLst>
                                        </p:cTn>
                                        <p:tgtEl>
                                          <p:spTgt spid="860236"/>
                                        </p:tgtEl>
                                        <p:attrNameLst>
                                          <p:attrName>style.visibility</p:attrName>
                                        </p:attrNameLst>
                                      </p:cBhvr>
                                      <p:to>
                                        <p:strVal val="visible"/>
                                      </p:to>
                                    </p:set>
                                    <p:animEffect transition="in" filter="wipe(up)">
                                      <p:cBhvr>
                                        <p:cTn id="35" dur="500"/>
                                        <p:tgtEl>
                                          <p:spTgt spid="860236"/>
                                        </p:tgtEl>
                                      </p:cBhvr>
                                    </p:animEffect>
                                  </p:childTnLst>
                                </p:cTn>
                              </p:par>
                            </p:childTnLst>
                          </p:cTn>
                        </p:par>
                        <p:par>
                          <p:cTn id="36" fill="hold">
                            <p:stCondLst>
                              <p:cond delay="8500"/>
                            </p:stCondLst>
                            <p:childTnLst>
                              <p:par>
                                <p:cTn id="37" presetID="4" presetClass="entr" presetSubtype="32" fill="hold" grpId="0" nodeType="afterEffect">
                                  <p:stCondLst>
                                    <p:cond delay="0"/>
                                  </p:stCondLst>
                                  <p:childTnLst>
                                    <p:set>
                                      <p:cBhvr>
                                        <p:cTn id="38" dur="1" fill="hold">
                                          <p:stCondLst>
                                            <p:cond delay="0"/>
                                          </p:stCondLst>
                                        </p:cTn>
                                        <p:tgtEl>
                                          <p:spTgt spid="860237"/>
                                        </p:tgtEl>
                                        <p:attrNameLst>
                                          <p:attrName>style.visibility</p:attrName>
                                        </p:attrNameLst>
                                      </p:cBhvr>
                                      <p:to>
                                        <p:strVal val="visible"/>
                                      </p:to>
                                    </p:set>
                                    <p:animEffect transition="in" filter="box(out)">
                                      <p:cBhvr>
                                        <p:cTn id="39" dur="500"/>
                                        <p:tgtEl>
                                          <p:spTgt spid="860237"/>
                                        </p:tgtEl>
                                      </p:cBhvr>
                                    </p:animEffect>
                                  </p:childTnLst>
                                </p:cTn>
                              </p:par>
                            </p:childTnLst>
                          </p:cTn>
                        </p:par>
                        <p:par>
                          <p:cTn id="40" fill="hold">
                            <p:stCondLst>
                              <p:cond delay="9000"/>
                            </p:stCondLst>
                            <p:childTnLst>
                              <p:par>
                                <p:cTn id="41" presetID="4" presetClass="entr" presetSubtype="16" fill="hold" nodeType="afterEffect">
                                  <p:stCondLst>
                                    <p:cond delay="0"/>
                                  </p:stCondLst>
                                  <p:childTnLst>
                                    <p:set>
                                      <p:cBhvr>
                                        <p:cTn id="42" dur="1" fill="hold">
                                          <p:stCondLst>
                                            <p:cond delay="0"/>
                                          </p:stCondLst>
                                        </p:cTn>
                                        <p:tgtEl>
                                          <p:spTgt spid="860249"/>
                                        </p:tgtEl>
                                        <p:attrNameLst>
                                          <p:attrName>style.visibility</p:attrName>
                                        </p:attrNameLst>
                                      </p:cBhvr>
                                      <p:to>
                                        <p:strVal val="visible"/>
                                      </p:to>
                                    </p:set>
                                    <p:animEffect transition="in" filter="box(in)">
                                      <p:cBhvr>
                                        <p:cTn id="43" dur="500"/>
                                        <p:tgtEl>
                                          <p:spTgt spid="860249"/>
                                        </p:tgtEl>
                                      </p:cBhvr>
                                    </p:animEffect>
                                  </p:childTnLst>
                                </p:cTn>
                              </p:par>
                            </p:childTnLst>
                          </p:cTn>
                        </p:par>
                        <p:par>
                          <p:cTn id="44" fill="hold">
                            <p:stCondLst>
                              <p:cond delay="9500"/>
                            </p:stCondLst>
                            <p:childTnLst>
                              <p:par>
                                <p:cTn id="45" presetID="4" presetClass="entr" presetSubtype="16" fill="hold" nodeType="afterEffect">
                                  <p:stCondLst>
                                    <p:cond delay="0"/>
                                  </p:stCondLst>
                                  <p:childTnLst>
                                    <p:set>
                                      <p:cBhvr>
                                        <p:cTn id="46" dur="1" fill="hold">
                                          <p:stCondLst>
                                            <p:cond delay="0"/>
                                          </p:stCondLst>
                                        </p:cTn>
                                        <p:tgtEl>
                                          <p:spTgt spid="860248"/>
                                        </p:tgtEl>
                                        <p:attrNameLst>
                                          <p:attrName>style.visibility</p:attrName>
                                        </p:attrNameLst>
                                      </p:cBhvr>
                                      <p:to>
                                        <p:strVal val="visible"/>
                                      </p:to>
                                    </p:set>
                                    <p:animEffect transition="in" filter="box(in)">
                                      <p:cBhvr>
                                        <p:cTn id="47" dur="500"/>
                                        <p:tgtEl>
                                          <p:spTgt spid="860248"/>
                                        </p:tgtEl>
                                      </p:cBhvr>
                                    </p:animEffect>
                                  </p:childTnLst>
                                </p:cTn>
                              </p:par>
                            </p:childTnLst>
                          </p:cTn>
                        </p:par>
                        <p:par>
                          <p:cTn id="48" fill="hold">
                            <p:stCondLst>
                              <p:cond delay="10000"/>
                            </p:stCondLst>
                            <p:childTnLst>
                              <p:par>
                                <p:cTn id="49" presetID="22" presetClass="entr" presetSubtype="8" fill="hold" nodeType="afterEffect">
                                  <p:stCondLst>
                                    <p:cond delay="6000"/>
                                  </p:stCondLst>
                                  <p:childTnLst>
                                    <p:set>
                                      <p:cBhvr>
                                        <p:cTn id="50" dur="1" fill="hold">
                                          <p:stCondLst>
                                            <p:cond delay="0"/>
                                          </p:stCondLst>
                                        </p:cTn>
                                        <p:tgtEl>
                                          <p:spTgt spid="860242"/>
                                        </p:tgtEl>
                                        <p:attrNameLst>
                                          <p:attrName>style.visibility</p:attrName>
                                        </p:attrNameLst>
                                      </p:cBhvr>
                                      <p:to>
                                        <p:strVal val="visible"/>
                                      </p:to>
                                    </p:set>
                                    <p:animEffect transition="in" filter="wipe(left)">
                                      <p:cBhvr>
                                        <p:cTn id="51" dur="500"/>
                                        <p:tgtEl>
                                          <p:spTgt spid="860242"/>
                                        </p:tgtEl>
                                      </p:cBhvr>
                                    </p:animEffect>
                                  </p:childTnLst>
                                </p:cTn>
                              </p:par>
                            </p:childTnLst>
                          </p:cTn>
                        </p:par>
                        <p:par>
                          <p:cTn id="52" fill="hold">
                            <p:stCondLst>
                              <p:cond delay="16500"/>
                            </p:stCondLst>
                            <p:childTnLst>
                              <p:par>
                                <p:cTn id="53" presetID="22" presetClass="entr" presetSubtype="8" fill="hold" nodeType="afterEffect">
                                  <p:stCondLst>
                                    <p:cond delay="0"/>
                                  </p:stCondLst>
                                  <p:childTnLst>
                                    <p:set>
                                      <p:cBhvr>
                                        <p:cTn id="54" dur="1" fill="hold">
                                          <p:stCondLst>
                                            <p:cond delay="0"/>
                                          </p:stCondLst>
                                        </p:cTn>
                                        <p:tgtEl>
                                          <p:spTgt spid="860233"/>
                                        </p:tgtEl>
                                        <p:attrNameLst>
                                          <p:attrName>style.visibility</p:attrName>
                                        </p:attrNameLst>
                                      </p:cBhvr>
                                      <p:to>
                                        <p:strVal val="visible"/>
                                      </p:to>
                                    </p:set>
                                    <p:animEffect transition="in" filter="wipe(left)">
                                      <p:cBhvr>
                                        <p:cTn id="55" dur="500"/>
                                        <p:tgtEl>
                                          <p:spTgt spid="860233"/>
                                        </p:tgtEl>
                                      </p:cBhvr>
                                    </p:animEffect>
                                  </p:childTnLst>
                                </p:cTn>
                              </p:par>
                            </p:childTnLst>
                          </p:cTn>
                        </p:par>
                        <p:par>
                          <p:cTn id="56" fill="hold">
                            <p:stCondLst>
                              <p:cond delay="17000"/>
                            </p:stCondLst>
                            <p:childTnLst>
                              <p:par>
                                <p:cTn id="57" presetID="22" presetClass="entr" presetSubtype="8" fill="hold" nodeType="afterEffect">
                                  <p:stCondLst>
                                    <p:cond delay="0"/>
                                  </p:stCondLst>
                                  <p:childTnLst>
                                    <p:set>
                                      <p:cBhvr>
                                        <p:cTn id="58" dur="1" fill="hold">
                                          <p:stCondLst>
                                            <p:cond delay="0"/>
                                          </p:stCondLst>
                                        </p:cTn>
                                        <p:tgtEl>
                                          <p:spTgt spid="860264"/>
                                        </p:tgtEl>
                                        <p:attrNameLst>
                                          <p:attrName>style.visibility</p:attrName>
                                        </p:attrNameLst>
                                      </p:cBhvr>
                                      <p:to>
                                        <p:strVal val="visible"/>
                                      </p:to>
                                    </p:set>
                                    <p:animEffect transition="in" filter="wipe(left)">
                                      <p:cBhvr>
                                        <p:cTn id="59" dur="500"/>
                                        <p:tgtEl>
                                          <p:spTgt spid="860264"/>
                                        </p:tgtEl>
                                      </p:cBhvr>
                                    </p:animEffect>
                                  </p:childTnLst>
                                </p:cTn>
                              </p:par>
                            </p:childTnLst>
                          </p:cTn>
                        </p:par>
                        <p:par>
                          <p:cTn id="60" fill="hold">
                            <p:stCondLst>
                              <p:cond delay="17500"/>
                            </p:stCondLst>
                            <p:childTnLst>
                              <p:par>
                                <p:cTn id="61" presetID="22" presetClass="entr" presetSubtype="8" fill="hold" nodeType="afterEffect">
                                  <p:stCondLst>
                                    <p:cond delay="0"/>
                                  </p:stCondLst>
                                  <p:childTnLst>
                                    <p:set>
                                      <p:cBhvr>
                                        <p:cTn id="62" dur="1" fill="hold">
                                          <p:stCondLst>
                                            <p:cond delay="0"/>
                                          </p:stCondLst>
                                        </p:cTn>
                                        <p:tgtEl>
                                          <p:spTgt spid="860265"/>
                                        </p:tgtEl>
                                        <p:attrNameLst>
                                          <p:attrName>style.visibility</p:attrName>
                                        </p:attrNameLst>
                                      </p:cBhvr>
                                      <p:to>
                                        <p:strVal val="visible"/>
                                      </p:to>
                                    </p:set>
                                    <p:animEffect transition="in" filter="wipe(left)">
                                      <p:cBhvr>
                                        <p:cTn id="63" dur="500"/>
                                        <p:tgtEl>
                                          <p:spTgt spid="860265"/>
                                        </p:tgtEl>
                                      </p:cBhvr>
                                    </p:animEffect>
                                  </p:childTnLst>
                                </p:cTn>
                              </p:par>
                            </p:childTnLst>
                          </p:cTn>
                        </p:par>
                        <p:par>
                          <p:cTn id="64" fill="hold">
                            <p:stCondLst>
                              <p:cond delay="18000"/>
                            </p:stCondLst>
                            <p:childTnLst>
                              <p:par>
                                <p:cTn id="65" presetID="22" presetClass="entr" presetSubtype="8" fill="hold" nodeType="afterEffect">
                                  <p:stCondLst>
                                    <p:cond delay="0"/>
                                  </p:stCondLst>
                                  <p:childTnLst>
                                    <p:set>
                                      <p:cBhvr>
                                        <p:cTn id="66" dur="1" fill="hold">
                                          <p:stCondLst>
                                            <p:cond delay="0"/>
                                          </p:stCondLst>
                                        </p:cTn>
                                        <p:tgtEl>
                                          <p:spTgt spid="860266"/>
                                        </p:tgtEl>
                                        <p:attrNameLst>
                                          <p:attrName>style.visibility</p:attrName>
                                        </p:attrNameLst>
                                      </p:cBhvr>
                                      <p:to>
                                        <p:strVal val="visible"/>
                                      </p:to>
                                    </p:set>
                                    <p:animEffect transition="in" filter="wipe(left)">
                                      <p:cBhvr>
                                        <p:cTn id="67" dur="500"/>
                                        <p:tgtEl>
                                          <p:spTgt spid="860266"/>
                                        </p:tgtEl>
                                      </p:cBhvr>
                                    </p:animEffect>
                                  </p:childTnLst>
                                </p:cTn>
                              </p:par>
                            </p:childTnLst>
                          </p:cTn>
                        </p:par>
                        <p:par>
                          <p:cTn id="68" fill="hold">
                            <p:stCondLst>
                              <p:cond delay="18500"/>
                            </p:stCondLst>
                            <p:childTnLst>
                              <p:par>
                                <p:cTn id="69" presetID="22" presetClass="entr" presetSubtype="1" fill="hold" grpId="0" nodeType="afterEffect">
                                  <p:stCondLst>
                                    <p:cond delay="0"/>
                                  </p:stCondLst>
                                  <p:childTnLst>
                                    <p:set>
                                      <p:cBhvr>
                                        <p:cTn id="70" dur="1" fill="hold">
                                          <p:stCondLst>
                                            <p:cond delay="0"/>
                                          </p:stCondLst>
                                        </p:cTn>
                                        <p:tgtEl>
                                          <p:spTgt spid="860254"/>
                                        </p:tgtEl>
                                        <p:attrNameLst>
                                          <p:attrName>style.visibility</p:attrName>
                                        </p:attrNameLst>
                                      </p:cBhvr>
                                      <p:to>
                                        <p:strVal val="visible"/>
                                      </p:to>
                                    </p:set>
                                    <p:animEffect transition="in" filter="wipe(up)">
                                      <p:cBhvr>
                                        <p:cTn id="71" dur="500"/>
                                        <p:tgtEl>
                                          <p:spTgt spid="860254"/>
                                        </p:tgtEl>
                                      </p:cBhvr>
                                    </p:animEffect>
                                  </p:childTnLst>
                                </p:cTn>
                              </p:par>
                            </p:childTnLst>
                          </p:cTn>
                        </p:par>
                        <p:par>
                          <p:cTn id="72" fill="hold">
                            <p:stCondLst>
                              <p:cond delay="19000"/>
                            </p:stCondLst>
                            <p:childTnLst>
                              <p:par>
                                <p:cTn id="73" presetID="22" presetClass="entr" presetSubtype="8" fill="hold" grpId="0" nodeType="afterEffect">
                                  <p:stCondLst>
                                    <p:cond delay="0"/>
                                  </p:stCondLst>
                                  <p:childTnLst>
                                    <p:set>
                                      <p:cBhvr>
                                        <p:cTn id="74" dur="1" fill="hold">
                                          <p:stCondLst>
                                            <p:cond delay="0"/>
                                          </p:stCondLst>
                                        </p:cTn>
                                        <p:tgtEl>
                                          <p:spTgt spid="860246"/>
                                        </p:tgtEl>
                                        <p:attrNameLst>
                                          <p:attrName>style.visibility</p:attrName>
                                        </p:attrNameLst>
                                      </p:cBhvr>
                                      <p:to>
                                        <p:strVal val="visible"/>
                                      </p:to>
                                    </p:set>
                                    <p:animEffect transition="in" filter="wipe(left)">
                                      <p:cBhvr>
                                        <p:cTn id="75" dur="500"/>
                                        <p:tgtEl>
                                          <p:spTgt spid="860246"/>
                                        </p:tgtEl>
                                      </p:cBhvr>
                                    </p:animEffect>
                                  </p:childTnLst>
                                </p:cTn>
                              </p:par>
                            </p:childTnLst>
                          </p:cTn>
                        </p:par>
                        <p:par>
                          <p:cTn id="76" fill="hold">
                            <p:stCondLst>
                              <p:cond delay="19500"/>
                            </p:stCondLst>
                            <p:childTnLst>
                              <p:par>
                                <p:cTn id="77" presetID="22" presetClass="entr" presetSubtype="8" fill="hold" nodeType="afterEffect">
                                  <p:stCondLst>
                                    <p:cond delay="0"/>
                                  </p:stCondLst>
                                  <p:childTnLst>
                                    <p:set>
                                      <p:cBhvr>
                                        <p:cTn id="78" dur="1" fill="hold">
                                          <p:stCondLst>
                                            <p:cond delay="0"/>
                                          </p:stCondLst>
                                        </p:cTn>
                                        <p:tgtEl>
                                          <p:spTgt spid="860252"/>
                                        </p:tgtEl>
                                        <p:attrNameLst>
                                          <p:attrName>style.visibility</p:attrName>
                                        </p:attrNameLst>
                                      </p:cBhvr>
                                      <p:to>
                                        <p:strVal val="visible"/>
                                      </p:to>
                                    </p:set>
                                    <p:animEffect transition="in" filter="wipe(left)">
                                      <p:cBhvr>
                                        <p:cTn id="79" dur="500"/>
                                        <p:tgtEl>
                                          <p:spTgt spid="860252"/>
                                        </p:tgtEl>
                                      </p:cBhvr>
                                    </p:animEffect>
                                  </p:childTnLst>
                                </p:cTn>
                              </p:par>
                            </p:childTnLst>
                          </p:cTn>
                        </p:par>
                        <p:par>
                          <p:cTn id="80" fill="hold">
                            <p:stCondLst>
                              <p:cond delay="20000"/>
                            </p:stCondLst>
                            <p:childTnLst>
                              <p:par>
                                <p:cTn id="81" presetID="4" presetClass="entr" presetSubtype="32" fill="hold" grpId="0" nodeType="afterEffect">
                                  <p:stCondLst>
                                    <p:cond delay="0"/>
                                  </p:stCondLst>
                                  <p:childTnLst>
                                    <p:set>
                                      <p:cBhvr>
                                        <p:cTn id="82" dur="1" fill="hold">
                                          <p:stCondLst>
                                            <p:cond delay="0"/>
                                          </p:stCondLst>
                                        </p:cTn>
                                        <p:tgtEl>
                                          <p:spTgt spid="860250"/>
                                        </p:tgtEl>
                                        <p:attrNameLst>
                                          <p:attrName>style.visibility</p:attrName>
                                        </p:attrNameLst>
                                      </p:cBhvr>
                                      <p:to>
                                        <p:strVal val="visible"/>
                                      </p:to>
                                    </p:set>
                                    <p:animEffect transition="in" filter="box(out)">
                                      <p:cBhvr>
                                        <p:cTn id="83" dur="500"/>
                                        <p:tgtEl>
                                          <p:spTgt spid="860250"/>
                                        </p:tgtEl>
                                      </p:cBhvr>
                                    </p:animEffect>
                                  </p:childTnLst>
                                </p:cTn>
                              </p:par>
                            </p:childTnLst>
                          </p:cTn>
                        </p:par>
                        <p:par>
                          <p:cTn id="84" fill="hold">
                            <p:stCondLst>
                              <p:cond delay="20500"/>
                            </p:stCondLst>
                            <p:childTnLst>
                              <p:par>
                                <p:cTn id="85" presetID="4" presetClass="entr" presetSubtype="16" fill="hold" nodeType="afterEffect">
                                  <p:stCondLst>
                                    <p:cond delay="0"/>
                                  </p:stCondLst>
                                  <p:childTnLst>
                                    <p:set>
                                      <p:cBhvr>
                                        <p:cTn id="86" dur="1" fill="hold">
                                          <p:stCondLst>
                                            <p:cond delay="0"/>
                                          </p:stCondLst>
                                        </p:cTn>
                                        <p:tgtEl>
                                          <p:spTgt spid="860251"/>
                                        </p:tgtEl>
                                        <p:attrNameLst>
                                          <p:attrName>style.visibility</p:attrName>
                                        </p:attrNameLst>
                                      </p:cBhvr>
                                      <p:to>
                                        <p:strVal val="visible"/>
                                      </p:to>
                                    </p:set>
                                    <p:animEffect transition="in" filter="box(in)">
                                      <p:cBhvr>
                                        <p:cTn id="87" dur="500"/>
                                        <p:tgtEl>
                                          <p:spTgt spid="860251"/>
                                        </p:tgtEl>
                                      </p:cBhvr>
                                    </p:animEffect>
                                  </p:childTnLst>
                                </p:cTn>
                              </p:par>
                            </p:childTnLst>
                          </p:cTn>
                        </p:par>
                        <p:par>
                          <p:cTn id="88" fill="hold">
                            <p:stCondLst>
                              <p:cond delay="21000"/>
                            </p:stCondLst>
                            <p:childTnLst>
                              <p:par>
                                <p:cTn id="89" presetID="20" presetClass="entr" presetSubtype="0" fill="hold" nodeType="afterEffect">
                                  <p:stCondLst>
                                    <p:cond delay="0"/>
                                  </p:stCondLst>
                                  <p:childTnLst>
                                    <p:set>
                                      <p:cBhvr>
                                        <p:cTn id="90" dur="1" fill="hold">
                                          <p:stCondLst>
                                            <p:cond delay="0"/>
                                          </p:stCondLst>
                                        </p:cTn>
                                        <p:tgtEl>
                                          <p:spTgt spid="860253"/>
                                        </p:tgtEl>
                                        <p:attrNameLst>
                                          <p:attrName>style.visibility</p:attrName>
                                        </p:attrNameLst>
                                      </p:cBhvr>
                                      <p:to>
                                        <p:strVal val="visible"/>
                                      </p:to>
                                    </p:set>
                                    <p:animEffect transition="in" filter="wedge">
                                      <p:cBhvr>
                                        <p:cTn id="91" dur="500"/>
                                        <p:tgtEl>
                                          <p:spTgt spid="860253"/>
                                        </p:tgtEl>
                                      </p:cBhvr>
                                    </p:animEffect>
                                  </p:childTnLst>
                                </p:cTn>
                              </p:par>
                            </p:childTnLst>
                          </p:cTn>
                        </p:par>
                        <p:par>
                          <p:cTn id="92" fill="hold">
                            <p:stCondLst>
                              <p:cond delay="21500"/>
                            </p:stCondLst>
                            <p:childTnLst>
                              <p:par>
                                <p:cTn id="93" presetID="53" presetClass="entr" presetSubtype="0" fill="hold" grpId="0" nodeType="afterEffect">
                                  <p:stCondLst>
                                    <p:cond delay="0"/>
                                  </p:stCondLst>
                                  <p:childTnLst>
                                    <p:set>
                                      <p:cBhvr>
                                        <p:cTn id="94" dur="1" fill="hold">
                                          <p:stCondLst>
                                            <p:cond delay="0"/>
                                          </p:stCondLst>
                                        </p:cTn>
                                        <p:tgtEl>
                                          <p:spTgt spid="860255"/>
                                        </p:tgtEl>
                                        <p:attrNameLst>
                                          <p:attrName>style.visibility</p:attrName>
                                        </p:attrNameLst>
                                      </p:cBhvr>
                                      <p:to>
                                        <p:strVal val="visible"/>
                                      </p:to>
                                    </p:set>
                                    <p:anim calcmode="lin" valueType="num">
                                      <p:cBhvr>
                                        <p:cTn id="95" dur="500" fill="hold"/>
                                        <p:tgtEl>
                                          <p:spTgt spid="860255"/>
                                        </p:tgtEl>
                                        <p:attrNameLst>
                                          <p:attrName>ppt_w</p:attrName>
                                        </p:attrNameLst>
                                      </p:cBhvr>
                                      <p:tavLst>
                                        <p:tav tm="0">
                                          <p:val>
                                            <p:fltVal val="0"/>
                                          </p:val>
                                        </p:tav>
                                        <p:tav tm="100000">
                                          <p:val>
                                            <p:strVal val="#ppt_w"/>
                                          </p:val>
                                        </p:tav>
                                      </p:tavLst>
                                    </p:anim>
                                    <p:anim calcmode="lin" valueType="num">
                                      <p:cBhvr>
                                        <p:cTn id="96" dur="500" fill="hold"/>
                                        <p:tgtEl>
                                          <p:spTgt spid="860255"/>
                                        </p:tgtEl>
                                        <p:attrNameLst>
                                          <p:attrName>ppt_h</p:attrName>
                                        </p:attrNameLst>
                                      </p:cBhvr>
                                      <p:tavLst>
                                        <p:tav tm="0">
                                          <p:val>
                                            <p:fltVal val="0"/>
                                          </p:val>
                                        </p:tav>
                                        <p:tav tm="100000">
                                          <p:val>
                                            <p:strVal val="#ppt_h"/>
                                          </p:val>
                                        </p:tav>
                                      </p:tavLst>
                                    </p:anim>
                                    <p:animEffect transition="in" filter="fade">
                                      <p:cBhvr>
                                        <p:cTn id="97" dur="500"/>
                                        <p:tgtEl>
                                          <p:spTgt spid="860255"/>
                                        </p:tgtEl>
                                      </p:cBhvr>
                                    </p:animEffect>
                                  </p:childTnLst>
                                </p:cTn>
                              </p:par>
                            </p:childTnLst>
                          </p:cTn>
                        </p:par>
                        <p:par>
                          <p:cTn id="98" fill="hold">
                            <p:stCondLst>
                              <p:cond delay="22000"/>
                            </p:stCondLst>
                            <p:childTnLst>
                              <p:par>
                                <p:cTn id="99" presetID="22" presetClass="entr" presetSubtype="1" fill="hold" grpId="0" nodeType="afterEffect">
                                  <p:stCondLst>
                                    <p:cond delay="0"/>
                                  </p:stCondLst>
                                  <p:childTnLst>
                                    <p:set>
                                      <p:cBhvr>
                                        <p:cTn id="100" dur="1" fill="hold">
                                          <p:stCondLst>
                                            <p:cond delay="0"/>
                                          </p:stCondLst>
                                        </p:cTn>
                                        <p:tgtEl>
                                          <p:spTgt spid="860267"/>
                                        </p:tgtEl>
                                        <p:attrNameLst>
                                          <p:attrName>style.visibility</p:attrName>
                                        </p:attrNameLst>
                                      </p:cBhvr>
                                      <p:to>
                                        <p:strVal val="visible"/>
                                      </p:to>
                                    </p:set>
                                    <p:animEffect transition="in" filter="wipe(up)">
                                      <p:cBhvr>
                                        <p:cTn id="101" dur="500"/>
                                        <p:tgtEl>
                                          <p:spTgt spid="860267"/>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860268"/>
                                        </p:tgtEl>
                                        <p:attrNameLst>
                                          <p:attrName>style.visibility</p:attrName>
                                        </p:attrNameLst>
                                      </p:cBhvr>
                                      <p:to>
                                        <p:strVal val="visible"/>
                                      </p:to>
                                    </p:set>
                                    <p:animEffect transition="in" filter="wipe(up)">
                                      <p:cBhvr>
                                        <p:cTn id="104" dur="500"/>
                                        <p:tgtEl>
                                          <p:spTgt spid="860268"/>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860269"/>
                                        </p:tgtEl>
                                        <p:attrNameLst>
                                          <p:attrName>style.visibility</p:attrName>
                                        </p:attrNameLst>
                                      </p:cBhvr>
                                      <p:to>
                                        <p:strVal val="visible"/>
                                      </p:to>
                                    </p:set>
                                    <p:animEffect transition="in" filter="wipe(up)">
                                      <p:cBhvr>
                                        <p:cTn id="107" dur="500"/>
                                        <p:tgtEl>
                                          <p:spTgt spid="860269"/>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860232"/>
                                        </p:tgtEl>
                                        <p:attrNameLst>
                                          <p:attrName>style.visibility</p:attrName>
                                        </p:attrNameLst>
                                      </p:cBhvr>
                                      <p:to>
                                        <p:strVal val="visible"/>
                                      </p:to>
                                    </p:set>
                                    <p:anim calcmode="lin" valueType="num">
                                      <p:cBhvr>
                                        <p:cTn id="112" dur="500" fill="hold"/>
                                        <p:tgtEl>
                                          <p:spTgt spid="860232"/>
                                        </p:tgtEl>
                                        <p:attrNameLst>
                                          <p:attrName>ppt_w</p:attrName>
                                        </p:attrNameLst>
                                      </p:cBhvr>
                                      <p:tavLst>
                                        <p:tav tm="0">
                                          <p:val>
                                            <p:fltVal val="0"/>
                                          </p:val>
                                        </p:tav>
                                        <p:tav tm="100000">
                                          <p:val>
                                            <p:strVal val="#ppt_w"/>
                                          </p:val>
                                        </p:tav>
                                      </p:tavLst>
                                    </p:anim>
                                    <p:anim calcmode="lin" valueType="num">
                                      <p:cBhvr>
                                        <p:cTn id="113" dur="500" fill="hold"/>
                                        <p:tgtEl>
                                          <p:spTgt spid="860232"/>
                                        </p:tgtEl>
                                        <p:attrNameLst>
                                          <p:attrName>ppt_h</p:attrName>
                                        </p:attrNameLst>
                                      </p:cBhvr>
                                      <p:tavLst>
                                        <p:tav tm="0">
                                          <p:val>
                                            <p:fltVal val="0"/>
                                          </p:val>
                                        </p:tav>
                                        <p:tav tm="100000">
                                          <p:val>
                                            <p:strVal val="#ppt_h"/>
                                          </p:val>
                                        </p:tav>
                                      </p:tavLst>
                                    </p:anim>
                                    <p:animEffect transition="in" filter="fade">
                                      <p:cBhvr>
                                        <p:cTn id="114" dur="500"/>
                                        <p:tgtEl>
                                          <p:spTgt spid="860232"/>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860256"/>
                                        </p:tgtEl>
                                        <p:attrNameLst>
                                          <p:attrName>style.visibility</p:attrName>
                                        </p:attrNameLst>
                                      </p:cBhvr>
                                      <p:to>
                                        <p:strVal val="visible"/>
                                      </p:to>
                                    </p:set>
                                    <p:animEffect transition="in" filter="wipe(left)">
                                      <p:cBhvr>
                                        <p:cTn id="118" dur="500"/>
                                        <p:tgtEl>
                                          <p:spTgt spid="860256"/>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860257"/>
                                        </p:tgtEl>
                                        <p:attrNameLst>
                                          <p:attrName>style.visibility</p:attrName>
                                        </p:attrNameLst>
                                      </p:cBhvr>
                                      <p:to>
                                        <p:strVal val="visible"/>
                                      </p:to>
                                    </p:set>
                                    <p:animEffect transition="in" filter="wipe(down)">
                                      <p:cBhvr>
                                        <p:cTn id="121" dur="500"/>
                                        <p:tgtEl>
                                          <p:spTgt spid="860257"/>
                                        </p:tgtEl>
                                      </p:cBhvr>
                                    </p:animEffect>
                                  </p:childTnLst>
                                </p:cTn>
                              </p:par>
                              <p:par>
                                <p:cTn id="122" presetID="4" presetClass="entr" presetSubtype="16" fill="hold" grpId="0" nodeType="withEffect">
                                  <p:stCondLst>
                                    <p:cond delay="0"/>
                                  </p:stCondLst>
                                  <p:childTnLst>
                                    <p:set>
                                      <p:cBhvr>
                                        <p:cTn id="123" dur="1" fill="hold">
                                          <p:stCondLst>
                                            <p:cond delay="0"/>
                                          </p:stCondLst>
                                        </p:cTn>
                                        <p:tgtEl>
                                          <p:spTgt spid="860262"/>
                                        </p:tgtEl>
                                        <p:attrNameLst>
                                          <p:attrName>style.visibility</p:attrName>
                                        </p:attrNameLst>
                                      </p:cBhvr>
                                      <p:to>
                                        <p:strVal val="visible"/>
                                      </p:to>
                                    </p:set>
                                    <p:animEffect transition="in" filter="box(in)">
                                      <p:cBhvr>
                                        <p:cTn id="124" dur="500"/>
                                        <p:tgtEl>
                                          <p:spTgt spid="860262"/>
                                        </p:tgtEl>
                                      </p:cBhvr>
                                    </p:animEffect>
                                  </p:childTnLst>
                                </p:cTn>
                              </p:par>
                              <p:par>
                                <p:cTn id="125" presetID="4" presetClass="entr" presetSubtype="16" fill="hold" grpId="0" nodeType="withEffect">
                                  <p:stCondLst>
                                    <p:cond delay="0"/>
                                  </p:stCondLst>
                                  <p:childTnLst>
                                    <p:set>
                                      <p:cBhvr>
                                        <p:cTn id="126" dur="1" fill="hold">
                                          <p:stCondLst>
                                            <p:cond delay="0"/>
                                          </p:stCondLst>
                                        </p:cTn>
                                        <p:tgtEl>
                                          <p:spTgt spid="860258"/>
                                        </p:tgtEl>
                                        <p:attrNameLst>
                                          <p:attrName>style.visibility</p:attrName>
                                        </p:attrNameLst>
                                      </p:cBhvr>
                                      <p:to>
                                        <p:strVal val="visible"/>
                                      </p:to>
                                    </p:set>
                                    <p:animEffect transition="in" filter="box(in)">
                                      <p:cBhvr>
                                        <p:cTn id="127" dur="500"/>
                                        <p:tgtEl>
                                          <p:spTgt spid="860258"/>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860259"/>
                                        </p:tgtEl>
                                        <p:attrNameLst>
                                          <p:attrName>style.visibility</p:attrName>
                                        </p:attrNameLst>
                                      </p:cBhvr>
                                      <p:to>
                                        <p:strVal val="visible"/>
                                      </p:to>
                                    </p:set>
                                    <p:animEffect transition="in" filter="box(in)">
                                      <p:cBhvr>
                                        <p:cTn id="130" dur="500"/>
                                        <p:tgtEl>
                                          <p:spTgt spid="860259"/>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860261"/>
                                        </p:tgtEl>
                                        <p:attrNameLst>
                                          <p:attrName>style.visibility</p:attrName>
                                        </p:attrNameLst>
                                      </p:cBhvr>
                                      <p:to>
                                        <p:strVal val="visible"/>
                                      </p:to>
                                    </p:set>
                                    <p:animEffect transition="in" filter="wipe(down)">
                                      <p:cBhvr>
                                        <p:cTn id="133" dur="500"/>
                                        <p:tgtEl>
                                          <p:spTgt spid="860261"/>
                                        </p:tgtEl>
                                      </p:cBhvr>
                                    </p:animEffect>
                                  </p:childTnLst>
                                </p:cTn>
                              </p:par>
                            </p:childTnLst>
                          </p:cTn>
                        </p:par>
                        <p:par>
                          <p:cTn id="134" fill="hold">
                            <p:stCondLst>
                              <p:cond delay="1000"/>
                            </p:stCondLst>
                            <p:childTnLst>
                              <p:par>
                                <p:cTn id="135" presetID="22" presetClass="entr" presetSubtype="8" fill="hold" grpId="0" nodeType="afterEffect">
                                  <p:stCondLst>
                                    <p:cond delay="1000"/>
                                  </p:stCondLst>
                                  <p:childTnLst>
                                    <p:set>
                                      <p:cBhvr>
                                        <p:cTn id="136" dur="1" fill="hold">
                                          <p:stCondLst>
                                            <p:cond delay="0"/>
                                          </p:stCondLst>
                                        </p:cTn>
                                        <p:tgtEl>
                                          <p:spTgt spid="860260"/>
                                        </p:tgtEl>
                                        <p:attrNameLst>
                                          <p:attrName>style.visibility</p:attrName>
                                        </p:attrNameLst>
                                      </p:cBhvr>
                                      <p:to>
                                        <p:strVal val="visible"/>
                                      </p:to>
                                    </p:set>
                                    <p:animEffect transition="in" filter="wipe(left)">
                                      <p:cBhvr>
                                        <p:cTn id="137" dur="2000"/>
                                        <p:tgtEl>
                                          <p:spTgt spid="86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2" grpId="0" animBg="1"/>
      <p:bldP spid="860236" grpId="0" animBg="1"/>
      <p:bldP spid="860237" grpId="0" animBg="1"/>
      <p:bldP spid="860245" grpId="0" autoUpdateAnimBg="0"/>
      <p:bldP spid="860246" grpId="0" autoUpdateAnimBg="0"/>
      <p:bldP spid="860250" grpId="0" animBg="1"/>
      <p:bldP spid="860254" grpId="0" animBg="1"/>
      <p:bldP spid="860255" grpId="0"/>
      <p:bldP spid="860256" grpId="0" animBg="1"/>
      <p:bldP spid="860257" grpId="0" animBg="1"/>
      <p:bldP spid="860258" grpId="0" animBg="1"/>
      <p:bldP spid="860259" grpId="0" animBg="1"/>
      <p:bldP spid="860260" grpId="0" animBg="1"/>
      <p:bldP spid="860261" grpId="0"/>
      <p:bldP spid="860262" grpId="0" animBg="1"/>
      <p:bldP spid="860267" grpId="0" animBg="1"/>
      <p:bldP spid="860268" grpId="0" animBg="1"/>
      <p:bldP spid="8602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Medición de diferencia de fase</a:t>
            </a:r>
          </a:p>
        </p:txBody>
      </p:sp>
      <p:sp>
        <p:nvSpPr>
          <p:cNvPr id="862211" name="Rectangle 3"/>
          <p:cNvSpPr>
            <a:spLocks noChangeArrowheads="1"/>
          </p:cNvSpPr>
          <p:nvPr/>
        </p:nvSpPr>
        <p:spPr bwMode="auto">
          <a:xfrm>
            <a:off x="512763" y="44450"/>
            <a:ext cx="8380412" cy="325438"/>
          </a:xfrm>
          <a:prstGeom prst="rect">
            <a:avLst/>
          </a:prstGeom>
          <a:noFill/>
          <a:ln w="9525">
            <a:noFill/>
            <a:miter lim="800000"/>
            <a:headEnd/>
            <a:tailEnd/>
          </a:ln>
          <a:effectLst/>
        </p:spPr>
        <p:txBody>
          <a:bodyPr lIns="92075" tIns="46038" rIns="92075" bIns="46038" anchor="b"/>
          <a:lstStyle/>
          <a:p>
            <a:pPr algn="r"/>
            <a:r>
              <a:rPr lang="es-ES_tradnl" sz="1800">
                <a:solidFill>
                  <a:srgbClr val="996633"/>
                </a:solidFill>
                <a:effectLst>
                  <a:outerShdw blurRad="38100" dist="38100" dir="2700000" algn="tl">
                    <a:srgbClr val="C0C0C0"/>
                  </a:outerShdw>
                </a:effectLst>
                <a:latin typeface="Arial" charset="0"/>
              </a:rPr>
              <a:t>Técnicas de caracterización de osciladores</a:t>
            </a:r>
          </a:p>
        </p:txBody>
      </p:sp>
      <p:sp>
        <p:nvSpPr>
          <p:cNvPr id="862212" name="Rectangle 4"/>
          <p:cNvSpPr>
            <a:spLocks noChangeArrowheads="1"/>
          </p:cNvSpPr>
          <p:nvPr/>
        </p:nvSpPr>
        <p:spPr bwMode="auto">
          <a:xfrm>
            <a:off x="0" y="0"/>
            <a:ext cx="8844021" cy="5729319"/>
          </a:xfrm>
          <a:prstGeom prst="rect">
            <a:avLst/>
          </a:prstGeom>
          <a:solidFill>
            <a:schemeClr val="bg1"/>
          </a:solidFill>
          <a:ln w="12700" cap="sq">
            <a:noFill/>
            <a:miter lim="800000"/>
            <a:headEnd type="none" w="sm" len="sm"/>
            <a:tailEnd type="none" w="sm" len="sm"/>
          </a:ln>
          <a:effectLst/>
        </p:spPr>
        <p:txBody>
          <a:bodyPr wrap="none" anchor="ctr"/>
          <a:lstStyle/>
          <a:p>
            <a:endParaRPr lang="es-MX"/>
          </a:p>
        </p:txBody>
      </p:sp>
      <p:sp>
        <p:nvSpPr>
          <p:cNvPr id="862213" name="Rectangle 5"/>
          <p:cNvSpPr>
            <a:spLocks noChangeArrowheads="1"/>
          </p:cNvSpPr>
          <p:nvPr/>
        </p:nvSpPr>
        <p:spPr bwMode="auto">
          <a:xfrm>
            <a:off x="468313" y="3852863"/>
            <a:ext cx="8135937" cy="2590800"/>
          </a:xfrm>
          <a:prstGeom prst="rect">
            <a:avLst/>
          </a:prstGeom>
          <a:solidFill>
            <a:srgbClr val="C0C0C0">
              <a:alpha val="10001"/>
            </a:srgbClr>
          </a:solidFill>
          <a:ln w="9525">
            <a:noFill/>
            <a:miter lim="800000"/>
            <a:headEnd/>
            <a:tailEnd/>
          </a:ln>
          <a:effectLst/>
        </p:spPr>
        <p:txBody>
          <a:bodyPr wrap="none" anchor="ctr"/>
          <a:lstStyle/>
          <a:p>
            <a:endParaRPr lang="es-MX"/>
          </a:p>
        </p:txBody>
      </p:sp>
      <p:graphicFrame>
        <p:nvGraphicFramePr>
          <p:cNvPr id="862214" name="Object 6"/>
          <p:cNvGraphicFramePr>
            <a:graphicFrameLocks noChangeAspect="1"/>
          </p:cNvGraphicFramePr>
          <p:nvPr/>
        </p:nvGraphicFramePr>
        <p:xfrm>
          <a:off x="1346200" y="2276475"/>
          <a:ext cx="1497013" cy="1014413"/>
        </p:xfrm>
        <a:graphic>
          <a:graphicData uri="http://schemas.openxmlformats.org/presentationml/2006/ole">
            <mc:AlternateContent xmlns:mc="http://schemas.openxmlformats.org/markup-compatibility/2006">
              <mc:Choice xmlns:v="urn:schemas-microsoft-com:vml" Requires="v">
                <p:oleObj spid="_x0000_s862277" name="CorelDRAW" r:id="rId4" imgW="755904" imgH="533400" progId="">
                  <p:embed/>
                </p:oleObj>
              </mc:Choice>
              <mc:Fallback>
                <p:oleObj name="CorelDRAW" r:id="rId4" imgW="755904" imgH="533400" progId="">
                  <p:embed/>
                  <p:pic>
                    <p:nvPicPr>
                      <p:cNvPr id="0"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200" y="2276475"/>
                        <a:ext cx="149701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2215" name="Rectangle 7"/>
          <p:cNvSpPr>
            <a:spLocks noChangeArrowheads="1"/>
          </p:cNvSpPr>
          <p:nvPr/>
        </p:nvSpPr>
        <p:spPr bwMode="auto">
          <a:xfrm>
            <a:off x="1349375" y="2205038"/>
            <a:ext cx="431800" cy="719137"/>
          </a:xfrm>
          <a:prstGeom prst="rect">
            <a:avLst/>
          </a:prstGeom>
          <a:solidFill>
            <a:schemeClr val="bg1"/>
          </a:solidFill>
          <a:ln w="9525">
            <a:noFill/>
            <a:miter lim="800000"/>
            <a:headEnd/>
            <a:tailEnd/>
          </a:ln>
          <a:effectLst/>
        </p:spPr>
        <p:txBody>
          <a:bodyPr wrap="none" anchor="ctr"/>
          <a:lstStyle/>
          <a:p>
            <a:endParaRPr lang="es-MX"/>
          </a:p>
        </p:txBody>
      </p:sp>
      <p:sp>
        <p:nvSpPr>
          <p:cNvPr id="862216" name="Rectangle 8"/>
          <p:cNvSpPr>
            <a:spLocks noChangeArrowheads="1"/>
          </p:cNvSpPr>
          <p:nvPr/>
        </p:nvSpPr>
        <p:spPr bwMode="auto">
          <a:xfrm>
            <a:off x="1476375" y="5146675"/>
            <a:ext cx="358775" cy="504825"/>
          </a:xfrm>
          <a:prstGeom prst="rect">
            <a:avLst/>
          </a:prstGeom>
          <a:solidFill>
            <a:schemeClr val="tx1">
              <a:alpha val="10001"/>
            </a:schemeClr>
          </a:solidFill>
          <a:ln w="9525">
            <a:noFill/>
            <a:miter lim="800000"/>
            <a:headEnd/>
            <a:tailEnd/>
          </a:ln>
          <a:effectLst/>
        </p:spPr>
        <p:txBody>
          <a:bodyPr wrap="none" anchor="ctr"/>
          <a:lstStyle/>
          <a:p>
            <a:pPr algn="ctr" eaLnBrk="1" hangingPunct="1"/>
            <a:r>
              <a:rPr kumimoji="0" lang="es-ES" sz="1800">
                <a:latin typeface="Arial" charset="0"/>
              </a:rPr>
              <a:t>0</a:t>
            </a:r>
          </a:p>
        </p:txBody>
      </p:sp>
      <p:graphicFrame>
        <p:nvGraphicFramePr>
          <p:cNvPr id="862217" name="Object 9"/>
          <p:cNvGraphicFramePr>
            <a:graphicFrameLocks/>
          </p:cNvGraphicFramePr>
          <p:nvPr/>
        </p:nvGraphicFramePr>
        <p:xfrm>
          <a:off x="3132138" y="549275"/>
          <a:ext cx="1439862" cy="1014413"/>
        </p:xfrm>
        <a:graphic>
          <a:graphicData uri="http://schemas.openxmlformats.org/presentationml/2006/ole">
            <mc:AlternateContent xmlns:mc="http://schemas.openxmlformats.org/markup-compatibility/2006">
              <mc:Choice xmlns:v="urn:schemas-microsoft-com:vml" Requires="v">
                <p:oleObj spid="_x0000_s862278" name="CorelDRAW" r:id="rId6" imgW="755904" imgH="533400" progId="">
                  <p:embed/>
                </p:oleObj>
              </mc:Choice>
              <mc:Fallback>
                <p:oleObj name="CorelDRAW" r:id="rId6" imgW="755904" imgH="533400" progId="">
                  <p:embed/>
                  <p:pic>
                    <p:nvPicPr>
                      <p:cNvPr id="0" name="Picture 5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549275"/>
                        <a:ext cx="14398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2218" name="Object 10"/>
          <p:cNvGraphicFramePr>
            <a:graphicFrameLocks/>
          </p:cNvGraphicFramePr>
          <p:nvPr/>
        </p:nvGraphicFramePr>
        <p:xfrm>
          <a:off x="5867400" y="549275"/>
          <a:ext cx="1439863" cy="1014413"/>
        </p:xfrm>
        <a:graphic>
          <a:graphicData uri="http://schemas.openxmlformats.org/presentationml/2006/ole">
            <mc:AlternateContent xmlns:mc="http://schemas.openxmlformats.org/markup-compatibility/2006">
              <mc:Choice xmlns:v="urn:schemas-microsoft-com:vml" Requires="v">
                <p:oleObj spid="_x0000_s862279" name="CorelDRAW" r:id="rId7" imgW="755904" imgH="533400" progId="">
                  <p:embed/>
                </p:oleObj>
              </mc:Choice>
              <mc:Fallback>
                <p:oleObj name="CorelDRAW" r:id="rId7" imgW="755904" imgH="533400" progId="">
                  <p:embed/>
                  <p:pic>
                    <p:nvPicPr>
                      <p:cNvPr id="0" name="Picture 5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49275"/>
                        <a:ext cx="14398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2219" name="Line 11"/>
          <p:cNvSpPr>
            <a:spLocks noChangeShapeType="1"/>
          </p:cNvSpPr>
          <p:nvPr/>
        </p:nvSpPr>
        <p:spPr bwMode="auto">
          <a:xfrm>
            <a:off x="3184525" y="419100"/>
            <a:ext cx="0" cy="1447800"/>
          </a:xfrm>
          <a:prstGeom prst="line">
            <a:avLst/>
          </a:prstGeom>
          <a:noFill/>
          <a:ln w="9525">
            <a:solidFill>
              <a:schemeClr val="tx1"/>
            </a:solidFill>
            <a:prstDash val="dash"/>
            <a:round/>
            <a:headEnd/>
            <a:tailEnd/>
          </a:ln>
          <a:effectLst/>
        </p:spPr>
        <p:txBody>
          <a:bodyPr/>
          <a:lstStyle/>
          <a:p>
            <a:endParaRPr lang="es-MX"/>
          </a:p>
        </p:txBody>
      </p:sp>
      <p:sp>
        <p:nvSpPr>
          <p:cNvPr id="862220" name="Line 12"/>
          <p:cNvSpPr>
            <a:spLocks noChangeShapeType="1"/>
          </p:cNvSpPr>
          <p:nvPr/>
        </p:nvSpPr>
        <p:spPr bwMode="auto">
          <a:xfrm>
            <a:off x="3203575" y="1700213"/>
            <a:ext cx="137160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62221" name="Group 13"/>
          <p:cNvGrpSpPr>
            <a:grpSpLocks/>
          </p:cNvGrpSpPr>
          <p:nvPr/>
        </p:nvGrpSpPr>
        <p:grpSpPr bwMode="auto">
          <a:xfrm>
            <a:off x="1801813" y="342900"/>
            <a:ext cx="6442075" cy="1447800"/>
            <a:chOff x="1135" y="80"/>
            <a:chExt cx="4058" cy="912"/>
          </a:xfrm>
        </p:grpSpPr>
        <p:sp>
          <p:nvSpPr>
            <p:cNvPr id="862222" name="Line 14"/>
            <p:cNvSpPr>
              <a:spLocks noChangeShapeType="1"/>
            </p:cNvSpPr>
            <p:nvPr/>
          </p:nvSpPr>
          <p:spPr bwMode="auto">
            <a:xfrm>
              <a:off x="1156" y="527"/>
              <a:ext cx="4037" cy="0"/>
            </a:xfrm>
            <a:prstGeom prst="line">
              <a:avLst/>
            </a:prstGeom>
            <a:noFill/>
            <a:ln w="9525">
              <a:solidFill>
                <a:schemeClr val="tx1"/>
              </a:solidFill>
              <a:round/>
              <a:headEnd/>
              <a:tailEnd type="triangle" w="med" len="med"/>
            </a:ln>
            <a:effectLst/>
          </p:spPr>
          <p:txBody>
            <a:bodyPr/>
            <a:lstStyle/>
            <a:p>
              <a:endParaRPr lang="es-MX"/>
            </a:p>
          </p:txBody>
        </p:sp>
        <p:sp>
          <p:nvSpPr>
            <p:cNvPr id="862223" name="Line 15"/>
            <p:cNvSpPr>
              <a:spLocks noChangeShapeType="1"/>
            </p:cNvSpPr>
            <p:nvPr/>
          </p:nvSpPr>
          <p:spPr bwMode="auto">
            <a:xfrm flipV="1">
              <a:off x="1135" y="80"/>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62224" name="Object 16"/>
          <p:cNvGraphicFramePr>
            <a:graphicFrameLocks noChangeAspect="1"/>
          </p:cNvGraphicFramePr>
          <p:nvPr/>
        </p:nvGraphicFramePr>
        <p:xfrm>
          <a:off x="1766888" y="523875"/>
          <a:ext cx="1447800" cy="1019175"/>
        </p:xfrm>
        <a:graphic>
          <a:graphicData uri="http://schemas.openxmlformats.org/presentationml/2006/ole">
            <mc:AlternateContent xmlns:mc="http://schemas.openxmlformats.org/markup-compatibility/2006">
              <mc:Choice xmlns:v="urn:schemas-microsoft-com:vml" Requires="v">
                <p:oleObj spid="_x0000_s862280" name="CorelDRAW" r:id="rId8" imgW="755904" imgH="533400" progId="">
                  <p:embed/>
                </p:oleObj>
              </mc:Choice>
              <mc:Fallback>
                <p:oleObj name="CorelDRAW" r:id="rId8" imgW="755904" imgH="533400" progId="">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888" y="523875"/>
                        <a:ext cx="14478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62225" name="Group 17"/>
          <p:cNvGrpSpPr>
            <a:grpSpLocks/>
          </p:cNvGrpSpPr>
          <p:nvPr/>
        </p:nvGrpSpPr>
        <p:grpSpPr bwMode="auto">
          <a:xfrm>
            <a:off x="1798638" y="2095500"/>
            <a:ext cx="6408737" cy="1447800"/>
            <a:chOff x="1133" y="1184"/>
            <a:chExt cx="4037" cy="912"/>
          </a:xfrm>
        </p:grpSpPr>
        <p:sp>
          <p:nvSpPr>
            <p:cNvPr id="862226" name="Line 18"/>
            <p:cNvSpPr>
              <a:spLocks noChangeShapeType="1"/>
            </p:cNvSpPr>
            <p:nvPr/>
          </p:nvSpPr>
          <p:spPr bwMode="auto">
            <a:xfrm>
              <a:off x="1133" y="1616"/>
              <a:ext cx="4037" cy="0"/>
            </a:xfrm>
            <a:prstGeom prst="line">
              <a:avLst/>
            </a:prstGeom>
            <a:noFill/>
            <a:ln w="9525">
              <a:solidFill>
                <a:schemeClr val="tx1"/>
              </a:solidFill>
              <a:round/>
              <a:headEnd/>
              <a:tailEnd type="triangle" w="med" len="med"/>
            </a:ln>
            <a:effectLst/>
          </p:spPr>
          <p:txBody>
            <a:bodyPr/>
            <a:lstStyle/>
            <a:p>
              <a:endParaRPr lang="es-MX"/>
            </a:p>
          </p:txBody>
        </p:sp>
        <p:sp>
          <p:nvSpPr>
            <p:cNvPr id="862227" name="Line 19"/>
            <p:cNvSpPr>
              <a:spLocks noChangeShapeType="1"/>
            </p:cNvSpPr>
            <p:nvPr/>
          </p:nvSpPr>
          <p:spPr bwMode="auto">
            <a:xfrm flipV="1">
              <a:off x="1135" y="1184"/>
              <a:ext cx="0" cy="912"/>
            </a:xfrm>
            <a:prstGeom prst="line">
              <a:avLst/>
            </a:prstGeom>
            <a:noFill/>
            <a:ln w="9525">
              <a:solidFill>
                <a:schemeClr val="tx1"/>
              </a:solidFill>
              <a:round/>
              <a:headEnd/>
              <a:tailEnd type="triangle" w="med" len="med"/>
            </a:ln>
            <a:effectLst/>
          </p:spPr>
          <p:txBody>
            <a:bodyPr/>
            <a:lstStyle/>
            <a:p>
              <a:endParaRPr lang="es-MX"/>
            </a:p>
          </p:txBody>
        </p:sp>
      </p:grpSp>
      <p:sp>
        <p:nvSpPr>
          <p:cNvPr id="862228" name="Text Box 20"/>
          <p:cNvSpPr txBox="1">
            <a:spLocks noChangeArrowheads="1"/>
          </p:cNvSpPr>
          <p:nvPr/>
        </p:nvSpPr>
        <p:spPr bwMode="auto">
          <a:xfrm>
            <a:off x="395288" y="419100"/>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1</a:t>
            </a:r>
            <a:endParaRPr kumimoji="0" lang="es-ES"/>
          </a:p>
        </p:txBody>
      </p:sp>
      <p:sp>
        <p:nvSpPr>
          <p:cNvPr id="862229" name="Text Box 21"/>
          <p:cNvSpPr txBox="1">
            <a:spLocks noChangeArrowheads="1"/>
          </p:cNvSpPr>
          <p:nvPr/>
        </p:nvSpPr>
        <p:spPr bwMode="auto">
          <a:xfrm>
            <a:off x="395288" y="2324100"/>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2</a:t>
            </a:r>
            <a:endParaRPr kumimoji="0" lang="es-ES"/>
          </a:p>
        </p:txBody>
      </p:sp>
      <p:graphicFrame>
        <p:nvGraphicFramePr>
          <p:cNvPr id="862230" name="Object 22"/>
          <p:cNvGraphicFramePr>
            <a:graphicFrameLocks noChangeAspect="1"/>
          </p:cNvGraphicFramePr>
          <p:nvPr/>
        </p:nvGraphicFramePr>
        <p:xfrm>
          <a:off x="487363" y="866775"/>
          <a:ext cx="1182687" cy="346075"/>
        </p:xfrm>
        <a:graphic>
          <a:graphicData uri="http://schemas.openxmlformats.org/presentationml/2006/ole">
            <mc:AlternateContent xmlns:mc="http://schemas.openxmlformats.org/markup-compatibility/2006">
              <mc:Choice xmlns:v="urn:schemas-microsoft-com:vml" Requires="v">
                <p:oleObj spid="_x0000_s862281" name="Ecuación" r:id="rId9" imgW="736280" imgH="215806" progId="">
                  <p:embed/>
                </p:oleObj>
              </mc:Choice>
              <mc:Fallback>
                <p:oleObj name="Ecuación" r:id="rId9" imgW="736280" imgH="215806" progId="">
                  <p:embed/>
                  <p:pic>
                    <p:nvPicPr>
                      <p:cNvPr id="0"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363" y="866775"/>
                        <a:ext cx="1182687" cy="346075"/>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2231" name="Object 23"/>
          <p:cNvGraphicFramePr>
            <a:graphicFrameLocks noChangeAspect="1"/>
          </p:cNvGraphicFramePr>
          <p:nvPr/>
        </p:nvGraphicFramePr>
        <p:xfrm>
          <a:off x="485775" y="1222375"/>
          <a:ext cx="1185863" cy="344488"/>
        </p:xfrm>
        <a:graphic>
          <a:graphicData uri="http://schemas.openxmlformats.org/presentationml/2006/ole">
            <mc:AlternateContent xmlns:mc="http://schemas.openxmlformats.org/markup-compatibility/2006">
              <mc:Choice xmlns:v="urn:schemas-microsoft-com:vml" Requires="v">
                <p:oleObj spid="_x0000_s862282" name="Ecuación" r:id="rId11" imgW="698197" imgH="203112" progId="">
                  <p:embed/>
                </p:oleObj>
              </mc:Choice>
              <mc:Fallback>
                <p:oleObj name="Ecuación" r:id="rId11" imgW="698197" imgH="203112" progId="">
                  <p:embed/>
                  <p:pic>
                    <p:nvPicPr>
                      <p:cNvPr id="0"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775" y="1222375"/>
                        <a:ext cx="1185863" cy="344488"/>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2232" name="Object 24"/>
          <p:cNvGraphicFramePr>
            <a:graphicFrameLocks noChangeAspect="1"/>
          </p:cNvGraphicFramePr>
          <p:nvPr/>
        </p:nvGraphicFramePr>
        <p:xfrm>
          <a:off x="3779838" y="1773238"/>
          <a:ext cx="223837" cy="265112"/>
        </p:xfrm>
        <a:graphic>
          <a:graphicData uri="http://schemas.openxmlformats.org/presentationml/2006/ole">
            <mc:AlternateContent xmlns:mc="http://schemas.openxmlformats.org/markup-compatibility/2006">
              <mc:Choice xmlns:v="urn:schemas-microsoft-com:vml" Requires="v">
                <p:oleObj spid="_x0000_s862283" name="Ecuación" r:id="rId13" imgW="139579" imgH="164957" progId="">
                  <p:embed/>
                </p:oleObj>
              </mc:Choice>
              <mc:Fallback>
                <p:oleObj name="Ecuación" r:id="rId13" imgW="139579" imgH="164957" progId="">
                  <p:embed/>
                  <p:pic>
                    <p:nvPicPr>
                      <p:cNvPr id="0" name="Picture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9838" y="1773238"/>
                        <a:ext cx="223837" cy="265112"/>
                      </a:xfrm>
                      <a:prstGeom prst="rect">
                        <a:avLst/>
                      </a:prstGeom>
                      <a:solidFill>
                        <a:schemeClr val="accent1">
                          <a:alpha val="72156"/>
                        </a:schemeClr>
                      </a:solidFill>
                      <a:ln w="9525">
                        <a:solidFill>
                          <a:schemeClr val="tx1"/>
                        </a:solidFill>
                        <a:miter lim="800000"/>
                        <a:headEnd/>
                        <a:tailEnd/>
                      </a:ln>
                    </p:spPr>
                  </p:pic>
                </p:oleObj>
              </mc:Fallback>
            </mc:AlternateContent>
          </a:graphicData>
        </a:graphic>
      </p:graphicFrame>
      <p:sp>
        <p:nvSpPr>
          <p:cNvPr id="862233" name="Line 25"/>
          <p:cNvSpPr>
            <a:spLocks noChangeShapeType="1"/>
          </p:cNvSpPr>
          <p:nvPr/>
        </p:nvSpPr>
        <p:spPr bwMode="auto">
          <a:xfrm>
            <a:off x="3203575" y="3357563"/>
            <a:ext cx="1366838" cy="9525"/>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62234" name="Object 26"/>
          <p:cNvGraphicFramePr>
            <a:graphicFrameLocks noChangeAspect="1"/>
          </p:cNvGraphicFramePr>
          <p:nvPr/>
        </p:nvGraphicFramePr>
        <p:xfrm>
          <a:off x="3779838" y="3429000"/>
          <a:ext cx="223837" cy="265113"/>
        </p:xfrm>
        <a:graphic>
          <a:graphicData uri="http://schemas.openxmlformats.org/presentationml/2006/ole">
            <mc:AlternateContent xmlns:mc="http://schemas.openxmlformats.org/markup-compatibility/2006">
              <mc:Choice xmlns:v="urn:schemas-microsoft-com:vml" Requires="v">
                <p:oleObj spid="_x0000_s862284" name="Ecuación" r:id="rId15" imgW="139579" imgH="164957" progId="">
                  <p:embed/>
                </p:oleObj>
              </mc:Choice>
              <mc:Fallback>
                <p:oleObj name="Ecuación" r:id="rId15" imgW="139579" imgH="164957" progId="">
                  <p:embed/>
                  <p:pic>
                    <p:nvPicPr>
                      <p:cNvPr id="0" name="Picture 6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79838" y="3429000"/>
                        <a:ext cx="223837" cy="265113"/>
                      </a:xfrm>
                      <a:prstGeom prst="rect">
                        <a:avLst/>
                      </a:prstGeom>
                      <a:solidFill>
                        <a:schemeClr val="accent1">
                          <a:alpha val="72156"/>
                        </a:schemeClr>
                      </a:solidFill>
                      <a:ln w="9525">
                        <a:solidFill>
                          <a:schemeClr val="tx1"/>
                        </a:solidFill>
                        <a:miter lim="800000"/>
                        <a:headEnd/>
                        <a:tailEnd/>
                      </a:ln>
                    </p:spPr>
                  </p:pic>
                </p:oleObj>
              </mc:Fallback>
            </mc:AlternateContent>
          </a:graphicData>
        </a:graphic>
      </p:graphicFrame>
      <p:graphicFrame>
        <p:nvGraphicFramePr>
          <p:cNvPr id="862235" name="Object 27"/>
          <p:cNvGraphicFramePr>
            <a:graphicFrameLocks noChangeAspect="1"/>
          </p:cNvGraphicFramePr>
          <p:nvPr/>
        </p:nvGraphicFramePr>
        <p:xfrm>
          <a:off x="476250" y="2847975"/>
          <a:ext cx="1203325" cy="346075"/>
        </p:xfrm>
        <a:graphic>
          <a:graphicData uri="http://schemas.openxmlformats.org/presentationml/2006/ole">
            <mc:AlternateContent xmlns:mc="http://schemas.openxmlformats.org/markup-compatibility/2006">
              <mc:Choice xmlns:v="urn:schemas-microsoft-com:vml" Requires="v">
                <p:oleObj spid="_x0000_s862285" name="Ecuación" r:id="rId17" imgW="748975" imgH="215806" progId="">
                  <p:embed/>
                </p:oleObj>
              </mc:Choice>
              <mc:Fallback>
                <p:oleObj name="Ecuación" r:id="rId17" imgW="748975" imgH="215806" progId="">
                  <p:embed/>
                  <p:pic>
                    <p:nvPicPr>
                      <p:cNvPr id="0" name="Picture 6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6250" y="2847975"/>
                        <a:ext cx="1203325" cy="346075"/>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2236" name="Object 28"/>
          <p:cNvGraphicFramePr>
            <a:graphicFrameLocks noChangeAspect="1"/>
          </p:cNvGraphicFramePr>
          <p:nvPr/>
        </p:nvGraphicFramePr>
        <p:xfrm>
          <a:off x="485775" y="3205163"/>
          <a:ext cx="1187450" cy="344487"/>
        </p:xfrm>
        <a:graphic>
          <a:graphicData uri="http://schemas.openxmlformats.org/presentationml/2006/ole">
            <mc:AlternateContent xmlns:mc="http://schemas.openxmlformats.org/markup-compatibility/2006">
              <mc:Choice xmlns:v="urn:schemas-microsoft-com:vml" Requires="v">
                <p:oleObj spid="_x0000_s862286" name="Ecuación" r:id="rId19" imgW="698197" imgH="203112" progId="">
                  <p:embed/>
                </p:oleObj>
              </mc:Choice>
              <mc:Fallback>
                <p:oleObj name="Ecuación" r:id="rId19" imgW="698197" imgH="203112" progId="">
                  <p:embed/>
                  <p:pic>
                    <p:nvPicPr>
                      <p:cNvPr id="0" name="Picture 6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5775" y="3205163"/>
                        <a:ext cx="1187450" cy="344487"/>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62237" name="Line 29"/>
          <p:cNvSpPr>
            <a:spLocks noChangeShapeType="1"/>
          </p:cNvSpPr>
          <p:nvPr/>
        </p:nvSpPr>
        <p:spPr bwMode="auto">
          <a:xfrm>
            <a:off x="3184525" y="1943100"/>
            <a:ext cx="0" cy="2133600"/>
          </a:xfrm>
          <a:prstGeom prst="line">
            <a:avLst/>
          </a:prstGeom>
          <a:noFill/>
          <a:ln w="9525">
            <a:solidFill>
              <a:schemeClr val="tx1"/>
            </a:solidFill>
            <a:prstDash val="dash"/>
            <a:round/>
            <a:headEnd/>
            <a:tailEnd/>
          </a:ln>
          <a:effectLst/>
        </p:spPr>
        <p:txBody>
          <a:bodyPr/>
          <a:lstStyle/>
          <a:p>
            <a:endParaRPr lang="es-MX"/>
          </a:p>
        </p:txBody>
      </p:sp>
      <p:sp>
        <p:nvSpPr>
          <p:cNvPr id="862238" name="Line 30"/>
          <p:cNvSpPr>
            <a:spLocks noChangeShapeType="1"/>
          </p:cNvSpPr>
          <p:nvPr/>
        </p:nvSpPr>
        <p:spPr bwMode="auto">
          <a:xfrm flipV="1">
            <a:off x="1760538" y="5938838"/>
            <a:ext cx="6483350" cy="1587"/>
          </a:xfrm>
          <a:prstGeom prst="line">
            <a:avLst/>
          </a:prstGeom>
          <a:noFill/>
          <a:ln w="9525">
            <a:solidFill>
              <a:schemeClr val="tx1"/>
            </a:solidFill>
            <a:round/>
            <a:headEnd/>
            <a:tailEnd type="triangle" w="med" len="med"/>
          </a:ln>
          <a:effectLst/>
        </p:spPr>
        <p:txBody>
          <a:bodyPr/>
          <a:lstStyle/>
          <a:p>
            <a:endParaRPr lang="es-MX"/>
          </a:p>
        </p:txBody>
      </p:sp>
      <p:sp>
        <p:nvSpPr>
          <p:cNvPr id="862239" name="Line 31"/>
          <p:cNvSpPr>
            <a:spLocks noChangeShapeType="1"/>
          </p:cNvSpPr>
          <p:nvPr/>
        </p:nvSpPr>
        <p:spPr bwMode="auto">
          <a:xfrm flipV="1">
            <a:off x="1760538" y="4067175"/>
            <a:ext cx="3175" cy="1873250"/>
          </a:xfrm>
          <a:prstGeom prst="line">
            <a:avLst/>
          </a:prstGeom>
          <a:noFill/>
          <a:ln w="9525">
            <a:solidFill>
              <a:schemeClr val="tx1"/>
            </a:solidFill>
            <a:round/>
            <a:headEnd/>
            <a:tailEnd type="triangle" w="med" len="med"/>
          </a:ln>
          <a:effectLst/>
        </p:spPr>
        <p:txBody>
          <a:bodyPr/>
          <a:lstStyle/>
          <a:p>
            <a:endParaRPr lang="es-MX"/>
          </a:p>
        </p:txBody>
      </p:sp>
      <p:sp>
        <p:nvSpPr>
          <p:cNvPr id="862240" name="Text Box 32"/>
          <p:cNvSpPr txBox="1">
            <a:spLocks noChangeArrowheads="1"/>
          </p:cNvSpPr>
          <p:nvPr/>
        </p:nvSpPr>
        <p:spPr bwMode="auto">
          <a:xfrm>
            <a:off x="1400175" y="4203700"/>
            <a:ext cx="3460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X</a:t>
            </a:r>
          </a:p>
        </p:txBody>
      </p:sp>
      <p:sp>
        <p:nvSpPr>
          <p:cNvPr id="862241" name="Text Box 33"/>
          <p:cNvSpPr txBox="1">
            <a:spLocks noChangeArrowheads="1"/>
          </p:cNvSpPr>
          <p:nvPr/>
        </p:nvSpPr>
        <p:spPr bwMode="auto">
          <a:xfrm>
            <a:off x="7154863" y="6003925"/>
            <a:ext cx="9556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Tiempo</a:t>
            </a:r>
          </a:p>
        </p:txBody>
      </p:sp>
      <p:sp>
        <p:nvSpPr>
          <p:cNvPr id="862242" name="Line 34"/>
          <p:cNvSpPr>
            <a:spLocks noChangeShapeType="1"/>
          </p:cNvSpPr>
          <p:nvPr/>
        </p:nvSpPr>
        <p:spPr bwMode="auto">
          <a:xfrm flipV="1">
            <a:off x="1760538" y="4930775"/>
            <a:ext cx="5475287" cy="1588"/>
          </a:xfrm>
          <a:prstGeom prst="line">
            <a:avLst/>
          </a:prstGeom>
          <a:noFill/>
          <a:ln w="9525">
            <a:solidFill>
              <a:schemeClr val="tx1"/>
            </a:solidFill>
            <a:round/>
            <a:headEnd/>
            <a:tailEnd/>
          </a:ln>
          <a:effectLst/>
        </p:spPr>
        <p:txBody>
          <a:bodyPr/>
          <a:lstStyle/>
          <a:p>
            <a:endParaRPr lang="es-MX"/>
          </a:p>
        </p:txBody>
      </p:sp>
      <p:sp>
        <p:nvSpPr>
          <p:cNvPr id="862243" name="Text Box 35"/>
          <p:cNvSpPr txBox="1">
            <a:spLocks noChangeArrowheads="1"/>
          </p:cNvSpPr>
          <p:nvPr/>
        </p:nvSpPr>
        <p:spPr bwMode="auto">
          <a:xfrm>
            <a:off x="1331913" y="4781550"/>
            <a:ext cx="514350" cy="366713"/>
          </a:xfrm>
          <a:prstGeom prst="rect">
            <a:avLst/>
          </a:prstGeom>
          <a:noFill/>
          <a:ln w="9525">
            <a:noFill/>
            <a:miter lim="800000"/>
            <a:headEnd/>
            <a:tailEnd/>
          </a:ln>
          <a:effectLst/>
        </p:spPr>
        <p:txBody>
          <a:bodyPr wrap="none">
            <a:spAutoFit/>
          </a:bodyPr>
          <a:lstStyle/>
          <a:p>
            <a:pPr eaLnBrk="1" hangingPunct="1"/>
            <a:r>
              <a:rPr kumimoji="0" lang="es-ES" sz="1800">
                <a:latin typeface="Arial" charset="0"/>
              </a:rPr>
              <a:t>T/4</a:t>
            </a:r>
          </a:p>
        </p:txBody>
      </p:sp>
      <p:sp>
        <p:nvSpPr>
          <p:cNvPr id="862244" name="Text Box 36"/>
          <p:cNvSpPr txBox="1">
            <a:spLocks noChangeArrowheads="1"/>
          </p:cNvSpPr>
          <p:nvPr/>
        </p:nvSpPr>
        <p:spPr bwMode="auto">
          <a:xfrm rot="16200000">
            <a:off x="5556" y="4741069"/>
            <a:ext cx="21748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algn="ctr" eaLnBrk="1" hangingPunct="1"/>
            <a:r>
              <a:rPr kumimoji="0" lang="es-ES" sz="1800">
                <a:latin typeface="Arial" charset="0"/>
              </a:rPr>
              <a:t>Diferencia de Fase </a:t>
            </a:r>
          </a:p>
        </p:txBody>
      </p:sp>
      <p:graphicFrame>
        <p:nvGraphicFramePr>
          <p:cNvPr id="862245" name="Object 37"/>
          <p:cNvGraphicFramePr>
            <a:graphicFrameLocks/>
          </p:cNvGraphicFramePr>
          <p:nvPr/>
        </p:nvGraphicFramePr>
        <p:xfrm>
          <a:off x="4500563" y="549275"/>
          <a:ext cx="1439862" cy="1014413"/>
        </p:xfrm>
        <a:graphic>
          <a:graphicData uri="http://schemas.openxmlformats.org/presentationml/2006/ole">
            <mc:AlternateContent xmlns:mc="http://schemas.openxmlformats.org/markup-compatibility/2006">
              <mc:Choice xmlns:v="urn:schemas-microsoft-com:vml" Requires="v">
                <p:oleObj spid="_x0000_s862287" name="CorelDRAW" r:id="rId21" imgW="755904" imgH="533400" progId="">
                  <p:embed/>
                </p:oleObj>
              </mc:Choice>
              <mc:Fallback>
                <p:oleObj name="CorelDRAW" r:id="rId21" imgW="755904" imgH="533400" progId="">
                  <p:embed/>
                  <p:pic>
                    <p:nvPicPr>
                      <p:cNvPr id="0" name="Picture 6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549275"/>
                        <a:ext cx="14398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2246" name="Object 38"/>
          <p:cNvGraphicFramePr>
            <a:graphicFrameLocks noChangeAspect="1"/>
          </p:cNvGraphicFramePr>
          <p:nvPr/>
        </p:nvGraphicFramePr>
        <p:xfrm>
          <a:off x="2771775" y="2270125"/>
          <a:ext cx="1439863" cy="1014413"/>
        </p:xfrm>
        <a:graphic>
          <a:graphicData uri="http://schemas.openxmlformats.org/presentationml/2006/ole">
            <mc:AlternateContent xmlns:mc="http://schemas.openxmlformats.org/markup-compatibility/2006">
              <mc:Choice xmlns:v="urn:schemas-microsoft-com:vml" Requires="v">
                <p:oleObj spid="_x0000_s862288" name="CorelDRAW" r:id="rId22" imgW="755904" imgH="533400" progId="">
                  <p:embed/>
                </p:oleObj>
              </mc:Choice>
              <mc:Fallback>
                <p:oleObj name="CorelDRAW" r:id="rId22" imgW="755904" imgH="533400" progId="">
                  <p:embed/>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270125"/>
                        <a:ext cx="14398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2247" name="Object 39"/>
          <p:cNvGraphicFramePr>
            <a:graphicFrameLocks noChangeAspect="1"/>
          </p:cNvGraphicFramePr>
          <p:nvPr/>
        </p:nvGraphicFramePr>
        <p:xfrm>
          <a:off x="4140200" y="2276475"/>
          <a:ext cx="1439863" cy="1014413"/>
        </p:xfrm>
        <a:graphic>
          <a:graphicData uri="http://schemas.openxmlformats.org/presentationml/2006/ole">
            <mc:AlternateContent xmlns:mc="http://schemas.openxmlformats.org/markup-compatibility/2006">
              <mc:Choice xmlns:v="urn:schemas-microsoft-com:vml" Requires="v">
                <p:oleObj spid="_x0000_s862289" name="CorelDRAW" r:id="rId23" imgW="755904" imgH="533400" progId="">
                  <p:embed/>
                </p:oleObj>
              </mc:Choice>
              <mc:Fallback>
                <p:oleObj name="CorelDRAW" r:id="rId23" imgW="755904" imgH="533400" progId="">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2276475"/>
                        <a:ext cx="14398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2248" name="Object 40"/>
          <p:cNvGraphicFramePr>
            <a:graphicFrameLocks noChangeAspect="1"/>
          </p:cNvGraphicFramePr>
          <p:nvPr/>
        </p:nvGraphicFramePr>
        <p:xfrm>
          <a:off x="5508625" y="2276475"/>
          <a:ext cx="1439863" cy="1014413"/>
        </p:xfrm>
        <a:graphic>
          <a:graphicData uri="http://schemas.openxmlformats.org/presentationml/2006/ole">
            <mc:AlternateContent xmlns:mc="http://schemas.openxmlformats.org/markup-compatibility/2006">
              <mc:Choice xmlns:v="urn:schemas-microsoft-com:vml" Requires="v">
                <p:oleObj spid="_x0000_s862290" name="CorelDRAW" r:id="rId24" imgW="755904" imgH="533400" progId="">
                  <p:embed/>
                </p:oleObj>
              </mc:Choice>
              <mc:Fallback>
                <p:oleObj name="CorelDRAW" r:id="rId24" imgW="755904" imgH="533400" progId="">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2276475"/>
                        <a:ext cx="14398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2249" name="Line 41"/>
          <p:cNvSpPr>
            <a:spLocks noChangeShapeType="1"/>
          </p:cNvSpPr>
          <p:nvPr/>
        </p:nvSpPr>
        <p:spPr bwMode="auto">
          <a:xfrm>
            <a:off x="4572000"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2250" name="Line 42"/>
          <p:cNvSpPr>
            <a:spLocks noChangeShapeType="1"/>
          </p:cNvSpPr>
          <p:nvPr/>
        </p:nvSpPr>
        <p:spPr bwMode="auto">
          <a:xfrm>
            <a:off x="5940425"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2251" name="Line 43"/>
          <p:cNvSpPr>
            <a:spLocks noChangeShapeType="1"/>
          </p:cNvSpPr>
          <p:nvPr/>
        </p:nvSpPr>
        <p:spPr bwMode="auto">
          <a:xfrm>
            <a:off x="7235825"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2252" name="Line 44"/>
          <p:cNvSpPr>
            <a:spLocks noChangeShapeType="1"/>
          </p:cNvSpPr>
          <p:nvPr/>
        </p:nvSpPr>
        <p:spPr bwMode="auto">
          <a:xfrm>
            <a:off x="1763713" y="5435600"/>
            <a:ext cx="5472112" cy="0"/>
          </a:xfrm>
          <a:prstGeom prst="line">
            <a:avLst/>
          </a:prstGeom>
          <a:noFill/>
          <a:ln w="9525">
            <a:solidFill>
              <a:schemeClr val="tx1"/>
            </a:solidFill>
            <a:prstDash val="dash"/>
            <a:round/>
            <a:headEnd/>
            <a:tailEnd/>
          </a:ln>
          <a:effectLst/>
        </p:spPr>
        <p:txBody>
          <a:bodyPr/>
          <a:lstStyle/>
          <a:p>
            <a:endParaRPr lang="es-MX"/>
          </a:p>
        </p:txBody>
      </p:sp>
      <p:sp>
        <p:nvSpPr>
          <p:cNvPr id="862253" name="Text Box 45"/>
          <p:cNvSpPr txBox="1">
            <a:spLocks noChangeArrowheads="1"/>
          </p:cNvSpPr>
          <p:nvPr/>
        </p:nvSpPr>
        <p:spPr bwMode="auto">
          <a:xfrm>
            <a:off x="0" y="50800"/>
            <a:ext cx="8823258" cy="304800"/>
          </a:xfrm>
          <a:prstGeom prst="rect">
            <a:avLst/>
          </a:prstGeom>
          <a:noFill/>
          <a:ln w="9525">
            <a:noFill/>
            <a:miter lim="800000"/>
            <a:headEnd/>
            <a:tailEnd/>
          </a:ln>
          <a:effectLst/>
        </p:spPr>
        <p:txBody>
          <a:bodyPr wrap="square">
            <a:spAutoFit/>
          </a:bodyPr>
          <a:lstStyle/>
          <a:p>
            <a:pPr algn="r" eaLnBrk="1" hangingPunct="1"/>
            <a:r>
              <a:rPr kumimoji="0" lang="es-ES" sz="1400" dirty="0">
                <a:latin typeface="Arial" charset="0"/>
              </a:rPr>
              <a:t>Caso ideal en el que la frecuencia bajo comparación es “perfecta” pero con un error de sincronización.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2225"/>
                                        </p:tgtEl>
                                        <p:attrNameLst>
                                          <p:attrName>style.visibility</p:attrName>
                                        </p:attrNameLst>
                                      </p:cBhvr>
                                      <p:to>
                                        <p:strVal val="visible"/>
                                      </p:to>
                                    </p:set>
                                    <p:animEffect transition="in" filter="wipe(left)">
                                      <p:cBhvr>
                                        <p:cTn id="7" dur="500"/>
                                        <p:tgtEl>
                                          <p:spTgt spid="8622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62214"/>
                                        </p:tgtEl>
                                        <p:attrNameLst>
                                          <p:attrName>style.visibility</p:attrName>
                                        </p:attrNameLst>
                                      </p:cBhvr>
                                      <p:to>
                                        <p:strVal val="visible"/>
                                      </p:to>
                                    </p:set>
                                    <p:animEffect transition="in" filter="wipe(left)">
                                      <p:cBhvr>
                                        <p:cTn id="11" dur="500"/>
                                        <p:tgtEl>
                                          <p:spTgt spid="8622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62246"/>
                                        </p:tgtEl>
                                        <p:attrNameLst>
                                          <p:attrName>style.visibility</p:attrName>
                                        </p:attrNameLst>
                                      </p:cBhvr>
                                      <p:to>
                                        <p:strVal val="visible"/>
                                      </p:to>
                                    </p:set>
                                    <p:animEffect transition="in" filter="wipe(left)">
                                      <p:cBhvr>
                                        <p:cTn id="15" dur="500"/>
                                        <p:tgtEl>
                                          <p:spTgt spid="86224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62247"/>
                                        </p:tgtEl>
                                        <p:attrNameLst>
                                          <p:attrName>style.visibility</p:attrName>
                                        </p:attrNameLst>
                                      </p:cBhvr>
                                      <p:to>
                                        <p:strVal val="visible"/>
                                      </p:to>
                                    </p:set>
                                    <p:animEffect transition="in" filter="wipe(left)">
                                      <p:cBhvr>
                                        <p:cTn id="19" dur="500"/>
                                        <p:tgtEl>
                                          <p:spTgt spid="86224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62248"/>
                                        </p:tgtEl>
                                        <p:attrNameLst>
                                          <p:attrName>style.visibility</p:attrName>
                                        </p:attrNameLst>
                                      </p:cBhvr>
                                      <p:to>
                                        <p:strVal val="visible"/>
                                      </p:to>
                                    </p:set>
                                    <p:animEffect transition="in" filter="wipe(left)">
                                      <p:cBhvr>
                                        <p:cTn id="23" dur="500"/>
                                        <p:tgtEl>
                                          <p:spTgt spid="86224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62237"/>
                                        </p:tgtEl>
                                        <p:attrNameLst>
                                          <p:attrName>style.visibility</p:attrName>
                                        </p:attrNameLst>
                                      </p:cBhvr>
                                      <p:to>
                                        <p:strVal val="visible"/>
                                      </p:to>
                                    </p:set>
                                    <p:animEffect transition="in" filter="wipe(up)">
                                      <p:cBhvr>
                                        <p:cTn id="27" dur="500"/>
                                        <p:tgtEl>
                                          <p:spTgt spid="86223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62229"/>
                                        </p:tgtEl>
                                        <p:attrNameLst>
                                          <p:attrName>style.visibility</p:attrName>
                                        </p:attrNameLst>
                                      </p:cBhvr>
                                      <p:to>
                                        <p:strVal val="visible"/>
                                      </p:to>
                                    </p:set>
                                    <p:animEffect transition="in" filter="wipe(left)">
                                      <p:cBhvr>
                                        <p:cTn id="31" dur="1000"/>
                                        <p:tgtEl>
                                          <p:spTgt spid="862229"/>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862235"/>
                                        </p:tgtEl>
                                        <p:attrNameLst>
                                          <p:attrName>style.visibility</p:attrName>
                                        </p:attrNameLst>
                                      </p:cBhvr>
                                      <p:to>
                                        <p:strVal val="visible"/>
                                      </p:to>
                                    </p:set>
                                    <p:animEffect transition="in" filter="wipe(left)">
                                      <p:cBhvr>
                                        <p:cTn id="35" dur="500"/>
                                        <p:tgtEl>
                                          <p:spTgt spid="862235"/>
                                        </p:tgtEl>
                                      </p:cBhvr>
                                    </p:animEffect>
                                  </p:childTnLst>
                                </p:cTn>
                              </p:par>
                            </p:childTnLst>
                          </p:cTn>
                        </p:par>
                        <p:par>
                          <p:cTn id="36" fill="hold">
                            <p:stCondLst>
                              <p:cond delay="4500"/>
                            </p:stCondLst>
                            <p:childTnLst>
                              <p:par>
                                <p:cTn id="37" presetID="4" presetClass="entr" presetSubtype="32" fill="hold" grpId="0" nodeType="afterEffect">
                                  <p:stCondLst>
                                    <p:cond delay="0"/>
                                  </p:stCondLst>
                                  <p:childTnLst>
                                    <p:set>
                                      <p:cBhvr>
                                        <p:cTn id="38" dur="1" fill="hold">
                                          <p:stCondLst>
                                            <p:cond delay="0"/>
                                          </p:stCondLst>
                                        </p:cTn>
                                        <p:tgtEl>
                                          <p:spTgt spid="862233"/>
                                        </p:tgtEl>
                                        <p:attrNameLst>
                                          <p:attrName>style.visibility</p:attrName>
                                        </p:attrNameLst>
                                      </p:cBhvr>
                                      <p:to>
                                        <p:strVal val="visible"/>
                                      </p:to>
                                    </p:set>
                                    <p:animEffect transition="in" filter="box(out)">
                                      <p:cBhvr>
                                        <p:cTn id="39" dur="500"/>
                                        <p:tgtEl>
                                          <p:spTgt spid="862233"/>
                                        </p:tgtEl>
                                      </p:cBhvr>
                                    </p:animEffect>
                                  </p:childTnLst>
                                </p:cTn>
                              </p:par>
                            </p:childTnLst>
                          </p:cTn>
                        </p:par>
                        <p:par>
                          <p:cTn id="40" fill="hold">
                            <p:stCondLst>
                              <p:cond delay="5000"/>
                            </p:stCondLst>
                            <p:childTnLst>
                              <p:par>
                                <p:cTn id="41" presetID="4" presetClass="entr" presetSubtype="16" fill="hold" nodeType="afterEffect">
                                  <p:stCondLst>
                                    <p:cond delay="0"/>
                                  </p:stCondLst>
                                  <p:childTnLst>
                                    <p:set>
                                      <p:cBhvr>
                                        <p:cTn id="42" dur="1" fill="hold">
                                          <p:stCondLst>
                                            <p:cond delay="0"/>
                                          </p:stCondLst>
                                        </p:cTn>
                                        <p:tgtEl>
                                          <p:spTgt spid="862234"/>
                                        </p:tgtEl>
                                        <p:attrNameLst>
                                          <p:attrName>style.visibility</p:attrName>
                                        </p:attrNameLst>
                                      </p:cBhvr>
                                      <p:to>
                                        <p:strVal val="visible"/>
                                      </p:to>
                                    </p:set>
                                    <p:animEffect transition="in" filter="box(in)">
                                      <p:cBhvr>
                                        <p:cTn id="43" dur="500"/>
                                        <p:tgtEl>
                                          <p:spTgt spid="862234"/>
                                        </p:tgtEl>
                                      </p:cBhvr>
                                    </p:animEffect>
                                  </p:childTnLst>
                                </p:cTn>
                              </p:par>
                            </p:childTnLst>
                          </p:cTn>
                        </p:par>
                        <p:par>
                          <p:cTn id="44" fill="hold">
                            <p:stCondLst>
                              <p:cond delay="5500"/>
                            </p:stCondLst>
                            <p:childTnLst>
                              <p:par>
                                <p:cTn id="45" presetID="20" presetClass="entr" presetSubtype="0" fill="hold" nodeType="afterEffect">
                                  <p:stCondLst>
                                    <p:cond delay="0"/>
                                  </p:stCondLst>
                                  <p:childTnLst>
                                    <p:set>
                                      <p:cBhvr>
                                        <p:cTn id="46" dur="1" fill="hold">
                                          <p:stCondLst>
                                            <p:cond delay="0"/>
                                          </p:stCondLst>
                                        </p:cTn>
                                        <p:tgtEl>
                                          <p:spTgt spid="862236"/>
                                        </p:tgtEl>
                                        <p:attrNameLst>
                                          <p:attrName>style.visibility</p:attrName>
                                        </p:attrNameLst>
                                      </p:cBhvr>
                                      <p:to>
                                        <p:strVal val="visible"/>
                                      </p:to>
                                    </p:set>
                                    <p:animEffect transition="in" filter="wedge">
                                      <p:cBhvr>
                                        <p:cTn id="47" dur="500"/>
                                        <p:tgtEl>
                                          <p:spTgt spid="862236"/>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862250"/>
                                        </p:tgtEl>
                                        <p:attrNameLst>
                                          <p:attrName>style.visibility</p:attrName>
                                        </p:attrNameLst>
                                      </p:cBhvr>
                                      <p:to>
                                        <p:strVal val="visible"/>
                                      </p:to>
                                    </p:set>
                                    <p:animEffect transition="in" filter="wipe(up)">
                                      <p:cBhvr>
                                        <p:cTn id="50" dur="500"/>
                                        <p:tgtEl>
                                          <p:spTgt spid="862250"/>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862251"/>
                                        </p:tgtEl>
                                        <p:attrNameLst>
                                          <p:attrName>style.visibility</p:attrName>
                                        </p:attrNameLst>
                                      </p:cBhvr>
                                      <p:to>
                                        <p:strVal val="visible"/>
                                      </p:to>
                                    </p:set>
                                    <p:animEffect transition="in" filter="wipe(up)">
                                      <p:cBhvr>
                                        <p:cTn id="53" dur="500"/>
                                        <p:tgtEl>
                                          <p:spTgt spid="862251"/>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62213"/>
                                        </p:tgtEl>
                                        <p:attrNameLst>
                                          <p:attrName>style.visibility</p:attrName>
                                        </p:attrNameLst>
                                      </p:cBhvr>
                                      <p:to>
                                        <p:strVal val="visible"/>
                                      </p:to>
                                    </p:set>
                                    <p:anim calcmode="lin" valueType="num">
                                      <p:cBhvr>
                                        <p:cTn id="58" dur="500" fill="hold"/>
                                        <p:tgtEl>
                                          <p:spTgt spid="862213"/>
                                        </p:tgtEl>
                                        <p:attrNameLst>
                                          <p:attrName>ppt_w</p:attrName>
                                        </p:attrNameLst>
                                      </p:cBhvr>
                                      <p:tavLst>
                                        <p:tav tm="0">
                                          <p:val>
                                            <p:fltVal val="0"/>
                                          </p:val>
                                        </p:tav>
                                        <p:tav tm="100000">
                                          <p:val>
                                            <p:strVal val="#ppt_w"/>
                                          </p:val>
                                        </p:tav>
                                      </p:tavLst>
                                    </p:anim>
                                    <p:anim calcmode="lin" valueType="num">
                                      <p:cBhvr>
                                        <p:cTn id="59" dur="500" fill="hold"/>
                                        <p:tgtEl>
                                          <p:spTgt spid="862213"/>
                                        </p:tgtEl>
                                        <p:attrNameLst>
                                          <p:attrName>ppt_h</p:attrName>
                                        </p:attrNameLst>
                                      </p:cBhvr>
                                      <p:tavLst>
                                        <p:tav tm="0">
                                          <p:val>
                                            <p:fltVal val="0"/>
                                          </p:val>
                                        </p:tav>
                                        <p:tav tm="100000">
                                          <p:val>
                                            <p:strVal val="#ppt_h"/>
                                          </p:val>
                                        </p:tav>
                                      </p:tavLst>
                                    </p:anim>
                                    <p:animEffect transition="in" filter="fade">
                                      <p:cBhvr>
                                        <p:cTn id="60" dur="500"/>
                                        <p:tgtEl>
                                          <p:spTgt spid="86221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862238"/>
                                        </p:tgtEl>
                                        <p:attrNameLst>
                                          <p:attrName>style.visibility</p:attrName>
                                        </p:attrNameLst>
                                      </p:cBhvr>
                                      <p:to>
                                        <p:strVal val="visible"/>
                                      </p:to>
                                    </p:set>
                                    <p:animEffect transition="in" filter="wipe(left)">
                                      <p:cBhvr>
                                        <p:cTn id="63" dur="500"/>
                                        <p:tgtEl>
                                          <p:spTgt spid="86223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62239"/>
                                        </p:tgtEl>
                                        <p:attrNameLst>
                                          <p:attrName>style.visibility</p:attrName>
                                        </p:attrNameLst>
                                      </p:cBhvr>
                                      <p:to>
                                        <p:strVal val="visible"/>
                                      </p:to>
                                    </p:set>
                                    <p:animEffect transition="in" filter="wipe(down)">
                                      <p:cBhvr>
                                        <p:cTn id="66" dur="500"/>
                                        <p:tgtEl>
                                          <p:spTgt spid="862239"/>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862244"/>
                                        </p:tgtEl>
                                        <p:attrNameLst>
                                          <p:attrName>style.visibility</p:attrName>
                                        </p:attrNameLst>
                                      </p:cBhvr>
                                      <p:to>
                                        <p:strVal val="visible"/>
                                      </p:to>
                                    </p:set>
                                    <p:animEffect transition="in" filter="box(in)">
                                      <p:cBhvr>
                                        <p:cTn id="69" dur="500"/>
                                        <p:tgtEl>
                                          <p:spTgt spid="862244"/>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862240"/>
                                        </p:tgtEl>
                                        <p:attrNameLst>
                                          <p:attrName>style.visibility</p:attrName>
                                        </p:attrNameLst>
                                      </p:cBhvr>
                                      <p:to>
                                        <p:strVal val="visible"/>
                                      </p:to>
                                    </p:set>
                                    <p:animEffect transition="in" filter="box(in)">
                                      <p:cBhvr>
                                        <p:cTn id="72" dur="500"/>
                                        <p:tgtEl>
                                          <p:spTgt spid="862240"/>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862241"/>
                                        </p:tgtEl>
                                        <p:attrNameLst>
                                          <p:attrName>style.visibility</p:attrName>
                                        </p:attrNameLst>
                                      </p:cBhvr>
                                      <p:to>
                                        <p:strVal val="visible"/>
                                      </p:to>
                                    </p:set>
                                    <p:animEffect transition="in" filter="box(in)">
                                      <p:cBhvr>
                                        <p:cTn id="75" dur="500"/>
                                        <p:tgtEl>
                                          <p:spTgt spid="86224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862216"/>
                                        </p:tgtEl>
                                        <p:attrNameLst>
                                          <p:attrName>style.visibility</p:attrName>
                                        </p:attrNameLst>
                                      </p:cBhvr>
                                      <p:to>
                                        <p:strVal val="visible"/>
                                      </p:to>
                                    </p:set>
                                    <p:animEffect transition="in" filter="wipe(down)">
                                      <p:cBhvr>
                                        <p:cTn id="78" dur="500"/>
                                        <p:tgtEl>
                                          <p:spTgt spid="86221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62252"/>
                                        </p:tgtEl>
                                        <p:attrNameLst>
                                          <p:attrName>style.visibility</p:attrName>
                                        </p:attrNameLst>
                                      </p:cBhvr>
                                      <p:to>
                                        <p:strVal val="visible"/>
                                      </p:to>
                                    </p:set>
                                    <p:animEffect transition="in" filter="wipe(left)">
                                      <p:cBhvr>
                                        <p:cTn id="81" dur="500"/>
                                        <p:tgtEl>
                                          <p:spTgt spid="862252"/>
                                        </p:tgtEl>
                                      </p:cBhvr>
                                    </p:animEffect>
                                  </p:childTnLst>
                                </p:cTn>
                              </p:par>
                            </p:childTnLst>
                          </p:cTn>
                        </p:par>
                        <p:par>
                          <p:cTn id="82" fill="hold">
                            <p:stCondLst>
                              <p:cond delay="500"/>
                            </p:stCondLst>
                            <p:childTnLst>
                              <p:par>
                                <p:cTn id="83" presetID="26" presetClass="entr" presetSubtype="0" fill="hold" grpId="0" nodeType="afterEffect">
                                  <p:stCondLst>
                                    <p:cond delay="0"/>
                                  </p:stCondLst>
                                  <p:childTnLst>
                                    <p:set>
                                      <p:cBhvr>
                                        <p:cTn id="84" dur="1" fill="hold">
                                          <p:stCondLst>
                                            <p:cond delay="0"/>
                                          </p:stCondLst>
                                        </p:cTn>
                                        <p:tgtEl>
                                          <p:spTgt spid="862243"/>
                                        </p:tgtEl>
                                        <p:attrNameLst>
                                          <p:attrName>style.visibility</p:attrName>
                                        </p:attrNameLst>
                                      </p:cBhvr>
                                      <p:to>
                                        <p:strVal val="visible"/>
                                      </p:to>
                                    </p:set>
                                    <p:animEffect transition="in" filter="wipe(down)">
                                      <p:cBhvr>
                                        <p:cTn id="85" dur="580">
                                          <p:stCondLst>
                                            <p:cond delay="0"/>
                                          </p:stCondLst>
                                        </p:cTn>
                                        <p:tgtEl>
                                          <p:spTgt spid="862243"/>
                                        </p:tgtEl>
                                      </p:cBhvr>
                                    </p:animEffect>
                                    <p:anim calcmode="lin" valueType="num">
                                      <p:cBhvr>
                                        <p:cTn id="86" dur="1822" tmFilter="0,0; 0.14,0.36; 0.43,0.73; 0.71,0.91; 1.0,1.0">
                                          <p:stCondLst>
                                            <p:cond delay="0"/>
                                          </p:stCondLst>
                                        </p:cTn>
                                        <p:tgtEl>
                                          <p:spTgt spid="86224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86224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86224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86224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862243"/>
                                        </p:tgtEl>
                                        <p:attrNameLst>
                                          <p:attrName>ppt_y</p:attrName>
                                        </p:attrNameLst>
                                      </p:cBhvr>
                                      <p:tavLst>
                                        <p:tav tm="0" fmla="#ppt_y-sin(pi*$)/81">
                                          <p:val>
                                            <p:fltVal val="0"/>
                                          </p:val>
                                        </p:tav>
                                        <p:tav tm="100000">
                                          <p:val>
                                            <p:fltVal val="1"/>
                                          </p:val>
                                        </p:tav>
                                      </p:tavLst>
                                    </p:anim>
                                    <p:animScale>
                                      <p:cBhvr>
                                        <p:cTn id="91" dur="26">
                                          <p:stCondLst>
                                            <p:cond delay="650"/>
                                          </p:stCondLst>
                                        </p:cTn>
                                        <p:tgtEl>
                                          <p:spTgt spid="862243"/>
                                        </p:tgtEl>
                                      </p:cBhvr>
                                      <p:to x="100000" y="60000"/>
                                    </p:animScale>
                                    <p:animScale>
                                      <p:cBhvr>
                                        <p:cTn id="92" dur="166" decel="50000">
                                          <p:stCondLst>
                                            <p:cond delay="676"/>
                                          </p:stCondLst>
                                        </p:cTn>
                                        <p:tgtEl>
                                          <p:spTgt spid="862243"/>
                                        </p:tgtEl>
                                      </p:cBhvr>
                                      <p:to x="100000" y="100000"/>
                                    </p:animScale>
                                    <p:animScale>
                                      <p:cBhvr>
                                        <p:cTn id="93" dur="26">
                                          <p:stCondLst>
                                            <p:cond delay="1312"/>
                                          </p:stCondLst>
                                        </p:cTn>
                                        <p:tgtEl>
                                          <p:spTgt spid="862243"/>
                                        </p:tgtEl>
                                      </p:cBhvr>
                                      <p:to x="100000" y="80000"/>
                                    </p:animScale>
                                    <p:animScale>
                                      <p:cBhvr>
                                        <p:cTn id="94" dur="166" decel="50000">
                                          <p:stCondLst>
                                            <p:cond delay="1338"/>
                                          </p:stCondLst>
                                        </p:cTn>
                                        <p:tgtEl>
                                          <p:spTgt spid="862243"/>
                                        </p:tgtEl>
                                      </p:cBhvr>
                                      <p:to x="100000" y="100000"/>
                                    </p:animScale>
                                    <p:animScale>
                                      <p:cBhvr>
                                        <p:cTn id="95" dur="26">
                                          <p:stCondLst>
                                            <p:cond delay="1642"/>
                                          </p:stCondLst>
                                        </p:cTn>
                                        <p:tgtEl>
                                          <p:spTgt spid="862243"/>
                                        </p:tgtEl>
                                      </p:cBhvr>
                                      <p:to x="100000" y="90000"/>
                                    </p:animScale>
                                    <p:animScale>
                                      <p:cBhvr>
                                        <p:cTn id="96" dur="166" decel="50000">
                                          <p:stCondLst>
                                            <p:cond delay="1668"/>
                                          </p:stCondLst>
                                        </p:cTn>
                                        <p:tgtEl>
                                          <p:spTgt spid="862243"/>
                                        </p:tgtEl>
                                      </p:cBhvr>
                                      <p:to x="100000" y="100000"/>
                                    </p:animScale>
                                    <p:animScale>
                                      <p:cBhvr>
                                        <p:cTn id="97" dur="26">
                                          <p:stCondLst>
                                            <p:cond delay="1808"/>
                                          </p:stCondLst>
                                        </p:cTn>
                                        <p:tgtEl>
                                          <p:spTgt spid="862243"/>
                                        </p:tgtEl>
                                      </p:cBhvr>
                                      <p:to x="100000" y="95000"/>
                                    </p:animScale>
                                    <p:animScale>
                                      <p:cBhvr>
                                        <p:cTn id="98" dur="166" decel="50000">
                                          <p:stCondLst>
                                            <p:cond delay="1834"/>
                                          </p:stCondLst>
                                        </p:cTn>
                                        <p:tgtEl>
                                          <p:spTgt spid="862243"/>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62242"/>
                                        </p:tgtEl>
                                        <p:attrNameLst>
                                          <p:attrName>style.visibility</p:attrName>
                                        </p:attrNameLst>
                                      </p:cBhvr>
                                      <p:to>
                                        <p:strVal val="visible"/>
                                      </p:to>
                                    </p:set>
                                    <p:animEffect transition="in" filter="wipe(left)">
                                      <p:cBhvr>
                                        <p:cTn id="103" dur="2000"/>
                                        <p:tgtEl>
                                          <p:spTgt spid="862242"/>
                                        </p:tgtEl>
                                      </p:cBhvr>
                                    </p:animEffect>
                                  </p:childTnLst>
                                </p:cTn>
                              </p:par>
                            </p:childTnLst>
                          </p:cTn>
                        </p:par>
                        <p:par>
                          <p:cTn id="104" fill="hold">
                            <p:stCondLst>
                              <p:cond delay="2000"/>
                            </p:stCondLst>
                            <p:childTnLst>
                              <p:par>
                                <p:cTn id="105" presetID="53" presetClass="entr" presetSubtype="0" fill="hold" grpId="0" nodeType="afterEffect">
                                  <p:stCondLst>
                                    <p:cond delay="0"/>
                                  </p:stCondLst>
                                  <p:childTnLst>
                                    <p:set>
                                      <p:cBhvr>
                                        <p:cTn id="106" dur="1" fill="hold">
                                          <p:stCondLst>
                                            <p:cond delay="0"/>
                                          </p:stCondLst>
                                        </p:cTn>
                                        <p:tgtEl>
                                          <p:spTgt spid="862253"/>
                                        </p:tgtEl>
                                        <p:attrNameLst>
                                          <p:attrName>style.visibility</p:attrName>
                                        </p:attrNameLst>
                                      </p:cBhvr>
                                      <p:to>
                                        <p:strVal val="visible"/>
                                      </p:to>
                                    </p:set>
                                    <p:anim calcmode="lin" valueType="num">
                                      <p:cBhvr>
                                        <p:cTn id="107" dur="500" fill="hold"/>
                                        <p:tgtEl>
                                          <p:spTgt spid="862253"/>
                                        </p:tgtEl>
                                        <p:attrNameLst>
                                          <p:attrName>ppt_w</p:attrName>
                                        </p:attrNameLst>
                                      </p:cBhvr>
                                      <p:tavLst>
                                        <p:tav tm="0">
                                          <p:val>
                                            <p:fltVal val="0"/>
                                          </p:val>
                                        </p:tav>
                                        <p:tav tm="100000">
                                          <p:val>
                                            <p:strVal val="#ppt_w"/>
                                          </p:val>
                                        </p:tav>
                                      </p:tavLst>
                                    </p:anim>
                                    <p:anim calcmode="lin" valueType="num">
                                      <p:cBhvr>
                                        <p:cTn id="108" dur="500" fill="hold"/>
                                        <p:tgtEl>
                                          <p:spTgt spid="862253"/>
                                        </p:tgtEl>
                                        <p:attrNameLst>
                                          <p:attrName>ppt_h</p:attrName>
                                        </p:attrNameLst>
                                      </p:cBhvr>
                                      <p:tavLst>
                                        <p:tav tm="0">
                                          <p:val>
                                            <p:fltVal val="0"/>
                                          </p:val>
                                        </p:tav>
                                        <p:tav tm="100000">
                                          <p:val>
                                            <p:strVal val="#ppt_h"/>
                                          </p:val>
                                        </p:tav>
                                      </p:tavLst>
                                    </p:anim>
                                    <p:animEffect transition="in" filter="fade">
                                      <p:cBhvr>
                                        <p:cTn id="109" dur="500"/>
                                        <p:tgtEl>
                                          <p:spTgt spid="862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nimBg="1"/>
      <p:bldP spid="862216" grpId="0" animBg="1"/>
      <p:bldP spid="862229" grpId="0" autoUpdateAnimBg="0"/>
      <p:bldP spid="862233" grpId="0" animBg="1"/>
      <p:bldP spid="862237" grpId="0" animBg="1"/>
      <p:bldP spid="862238" grpId="0" animBg="1"/>
      <p:bldP spid="862239" grpId="0" animBg="1"/>
      <p:bldP spid="862240" grpId="0" animBg="1"/>
      <p:bldP spid="862241" grpId="0" animBg="1"/>
      <p:bldP spid="862242" grpId="0" animBg="1"/>
      <p:bldP spid="862243" grpId="0"/>
      <p:bldP spid="862244" grpId="0" animBg="1"/>
      <p:bldP spid="862250" grpId="0" animBg="1"/>
      <p:bldP spid="862251" grpId="0" animBg="1"/>
      <p:bldP spid="862252" grpId="0" animBg="1"/>
      <p:bldP spid="8622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ChangeArrowheads="1"/>
          </p:cNvSpPr>
          <p:nvPr/>
        </p:nvSpPr>
        <p:spPr bwMode="auto">
          <a:xfrm>
            <a:off x="539750" y="1206500"/>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Medición de diferencia de fase</a:t>
            </a:r>
          </a:p>
        </p:txBody>
      </p:sp>
      <p:sp>
        <p:nvSpPr>
          <p:cNvPr id="864259" name="Rectangle 3"/>
          <p:cNvSpPr>
            <a:spLocks noChangeArrowheads="1"/>
          </p:cNvSpPr>
          <p:nvPr/>
        </p:nvSpPr>
        <p:spPr bwMode="auto">
          <a:xfrm>
            <a:off x="512763" y="414338"/>
            <a:ext cx="8380412" cy="325437"/>
          </a:xfrm>
          <a:prstGeom prst="rect">
            <a:avLst/>
          </a:prstGeom>
          <a:noFill/>
          <a:ln w="9525">
            <a:noFill/>
            <a:miter lim="800000"/>
            <a:headEnd/>
            <a:tailEnd/>
          </a:ln>
          <a:effectLst/>
        </p:spPr>
        <p:txBody>
          <a:bodyPr lIns="92075" tIns="46038" rIns="92075" bIns="46038" anchor="b"/>
          <a:lstStyle/>
          <a:p>
            <a:pPr algn="r"/>
            <a:r>
              <a:rPr lang="es-ES_tradnl" sz="1800">
                <a:solidFill>
                  <a:srgbClr val="996633"/>
                </a:solidFill>
                <a:effectLst>
                  <a:outerShdw blurRad="38100" dist="38100" dir="2700000" algn="tl">
                    <a:srgbClr val="C0C0C0"/>
                  </a:outerShdw>
                </a:effectLst>
                <a:latin typeface="Arial" charset="0"/>
              </a:rPr>
              <a:t>Técnicas de caracterización de osciladores</a:t>
            </a:r>
          </a:p>
        </p:txBody>
      </p:sp>
      <p:sp>
        <p:nvSpPr>
          <p:cNvPr id="864260" name="Rectangle 4"/>
          <p:cNvSpPr>
            <a:spLocks noChangeArrowheads="1"/>
          </p:cNvSpPr>
          <p:nvPr/>
        </p:nvSpPr>
        <p:spPr bwMode="auto">
          <a:xfrm>
            <a:off x="0" y="0"/>
            <a:ext cx="8844021" cy="5729319"/>
          </a:xfrm>
          <a:prstGeom prst="rect">
            <a:avLst/>
          </a:prstGeom>
          <a:solidFill>
            <a:schemeClr val="bg1"/>
          </a:solidFill>
          <a:ln w="12700" cap="sq">
            <a:noFill/>
            <a:miter lim="800000"/>
            <a:headEnd type="none" w="sm" len="sm"/>
            <a:tailEnd type="none" w="sm" len="sm"/>
          </a:ln>
          <a:effectLst/>
        </p:spPr>
        <p:txBody>
          <a:bodyPr wrap="none" anchor="ctr"/>
          <a:lstStyle/>
          <a:p>
            <a:endParaRPr lang="es-MX"/>
          </a:p>
        </p:txBody>
      </p:sp>
      <p:graphicFrame>
        <p:nvGraphicFramePr>
          <p:cNvPr id="864261" name="Object 5"/>
          <p:cNvGraphicFramePr>
            <a:graphicFrameLocks noChangeAspect="1"/>
          </p:cNvGraphicFramePr>
          <p:nvPr/>
        </p:nvGraphicFramePr>
        <p:xfrm>
          <a:off x="1516063" y="2276475"/>
          <a:ext cx="895350" cy="1009650"/>
        </p:xfrm>
        <a:graphic>
          <a:graphicData uri="http://schemas.openxmlformats.org/presentationml/2006/ole">
            <mc:AlternateContent xmlns:mc="http://schemas.openxmlformats.org/markup-compatibility/2006">
              <mc:Choice xmlns:v="urn:schemas-microsoft-com:vml" Requires="v">
                <p:oleObj spid="_x0000_s864333" name="CorelDRAW" r:id="rId4" imgW="755904" imgH="533400" progId="">
                  <p:embed/>
                </p:oleObj>
              </mc:Choice>
              <mc:Fallback>
                <p:oleObj name="CorelDRAW" r:id="rId4" imgW="755904" imgH="533400" progId="">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6063" y="2276475"/>
                        <a:ext cx="8953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4262" name="Rectangle 6"/>
          <p:cNvSpPr>
            <a:spLocks noChangeArrowheads="1"/>
          </p:cNvSpPr>
          <p:nvPr/>
        </p:nvSpPr>
        <p:spPr bwMode="auto">
          <a:xfrm>
            <a:off x="1349375" y="2205038"/>
            <a:ext cx="431800" cy="719137"/>
          </a:xfrm>
          <a:prstGeom prst="rect">
            <a:avLst/>
          </a:prstGeom>
          <a:solidFill>
            <a:schemeClr val="bg1"/>
          </a:solidFill>
          <a:ln w="9525">
            <a:noFill/>
            <a:miter lim="800000"/>
            <a:headEnd/>
            <a:tailEnd/>
          </a:ln>
          <a:effectLst/>
        </p:spPr>
        <p:txBody>
          <a:bodyPr wrap="none" anchor="ctr"/>
          <a:lstStyle/>
          <a:p>
            <a:endParaRPr lang="es-MX"/>
          </a:p>
        </p:txBody>
      </p:sp>
      <p:sp>
        <p:nvSpPr>
          <p:cNvPr id="864263" name="Rectangle 7"/>
          <p:cNvSpPr>
            <a:spLocks noChangeArrowheads="1"/>
          </p:cNvSpPr>
          <p:nvPr/>
        </p:nvSpPr>
        <p:spPr bwMode="auto">
          <a:xfrm>
            <a:off x="468313" y="3852863"/>
            <a:ext cx="8135937" cy="2590800"/>
          </a:xfrm>
          <a:prstGeom prst="rect">
            <a:avLst/>
          </a:prstGeom>
          <a:solidFill>
            <a:srgbClr val="C0C0C0">
              <a:alpha val="10001"/>
            </a:srgbClr>
          </a:solidFill>
          <a:ln w="9525">
            <a:noFill/>
            <a:miter lim="800000"/>
            <a:headEnd/>
            <a:tailEnd/>
          </a:ln>
          <a:effectLst/>
        </p:spPr>
        <p:txBody>
          <a:bodyPr wrap="none" anchor="ctr"/>
          <a:lstStyle/>
          <a:p>
            <a:endParaRPr lang="es-MX"/>
          </a:p>
        </p:txBody>
      </p:sp>
      <p:graphicFrame>
        <p:nvGraphicFramePr>
          <p:cNvPr id="864264" name="Object 8"/>
          <p:cNvGraphicFramePr>
            <a:graphicFrameLocks/>
          </p:cNvGraphicFramePr>
          <p:nvPr/>
        </p:nvGraphicFramePr>
        <p:xfrm>
          <a:off x="3132138" y="549275"/>
          <a:ext cx="1439862" cy="1014413"/>
        </p:xfrm>
        <a:graphic>
          <a:graphicData uri="http://schemas.openxmlformats.org/presentationml/2006/ole">
            <mc:AlternateContent xmlns:mc="http://schemas.openxmlformats.org/markup-compatibility/2006">
              <mc:Choice xmlns:v="urn:schemas-microsoft-com:vml" Requires="v">
                <p:oleObj spid="_x0000_s864334" name="CorelDRAW" r:id="rId6" imgW="755904" imgH="533400" progId="">
                  <p:embed/>
                </p:oleObj>
              </mc:Choice>
              <mc:Fallback>
                <p:oleObj name="CorelDRAW" r:id="rId6" imgW="755904" imgH="533400" progId="">
                  <p:embed/>
                  <p:pic>
                    <p:nvPicPr>
                      <p:cNvPr id="0" name="Picture 6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549275"/>
                        <a:ext cx="14398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4265" name="Object 9"/>
          <p:cNvGraphicFramePr>
            <a:graphicFrameLocks/>
          </p:cNvGraphicFramePr>
          <p:nvPr/>
        </p:nvGraphicFramePr>
        <p:xfrm>
          <a:off x="5867400" y="549275"/>
          <a:ext cx="1439863" cy="1014413"/>
        </p:xfrm>
        <a:graphic>
          <a:graphicData uri="http://schemas.openxmlformats.org/presentationml/2006/ole">
            <mc:AlternateContent xmlns:mc="http://schemas.openxmlformats.org/markup-compatibility/2006">
              <mc:Choice xmlns:v="urn:schemas-microsoft-com:vml" Requires="v">
                <p:oleObj spid="_x0000_s864335" name="CorelDRAW" r:id="rId7" imgW="755904" imgH="533400" progId="">
                  <p:embed/>
                </p:oleObj>
              </mc:Choice>
              <mc:Fallback>
                <p:oleObj name="CorelDRAW" r:id="rId7" imgW="755904" imgH="533400" progId="">
                  <p:embed/>
                  <p:pic>
                    <p:nvPicPr>
                      <p:cNvPr id="0" name="Picture 6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49275"/>
                        <a:ext cx="14398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4266" name="Line 10"/>
          <p:cNvSpPr>
            <a:spLocks noChangeShapeType="1"/>
          </p:cNvSpPr>
          <p:nvPr/>
        </p:nvSpPr>
        <p:spPr bwMode="auto">
          <a:xfrm>
            <a:off x="3184525" y="419100"/>
            <a:ext cx="0" cy="1447800"/>
          </a:xfrm>
          <a:prstGeom prst="line">
            <a:avLst/>
          </a:prstGeom>
          <a:noFill/>
          <a:ln w="9525">
            <a:solidFill>
              <a:schemeClr val="tx1"/>
            </a:solidFill>
            <a:prstDash val="dash"/>
            <a:round/>
            <a:headEnd/>
            <a:tailEnd/>
          </a:ln>
          <a:effectLst/>
        </p:spPr>
        <p:txBody>
          <a:bodyPr/>
          <a:lstStyle/>
          <a:p>
            <a:endParaRPr lang="es-MX"/>
          </a:p>
        </p:txBody>
      </p:sp>
      <p:sp>
        <p:nvSpPr>
          <p:cNvPr id="864267" name="Line 11"/>
          <p:cNvSpPr>
            <a:spLocks noChangeShapeType="1"/>
          </p:cNvSpPr>
          <p:nvPr/>
        </p:nvSpPr>
        <p:spPr bwMode="auto">
          <a:xfrm>
            <a:off x="3203575" y="1700213"/>
            <a:ext cx="137160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64268" name="Group 12"/>
          <p:cNvGrpSpPr>
            <a:grpSpLocks/>
          </p:cNvGrpSpPr>
          <p:nvPr/>
        </p:nvGrpSpPr>
        <p:grpSpPr bwMode="auto">
          <a:xfrm>
            <a:off x="1801813" y="342900"/>
            <a:ext cx="6442075" cy="1447800"/>
            <a:chOff x="1135" y="80"/>
            <a:chExt cx="4058" cy="912"/>
          </a:xfrm>
        </p:grpSpPr>
        <p:sp>
          <p:nvSpPr>
            <p:cNvPr id="864269" name="Line 13"/>
            <p:cNvSpPr>
              <a:spLocks noChangeShapeType="1"/>
            </p:cNvSpPr>
            <p:nvPr/>
          </p:nvSpPr>
          <p:spPr bwMode="auto">
            <a:xfrm>
              <a:off x="1156" y="527"/>
              <a:ext cx="4037" cy="0"/>
            </a:xfrm>
            <a:prstGeom prst="line">
              <a:avLst/>
            </a:prstGeom>
            <a:noFill/>
            <a:ln w="9525">
              <a:solidFill>
                <a:schemeClr val="tx1"/>
              </a:solidFill>
              <a:round/>
              <a:headEnd/>
              <a:tailEnd type="triangle" w="med" len="med"/>
            </a:ln>
            <a:effectLst/>
          </p:spPr>
          <p:txBody>
            <a:bodyPr/>
            <a:lstStyle/>
            <a:p>
              <a:endParaRPr lang="es-MX"/>
            </a:p>
          </p:txBody>
        </p:sp>
        <p:sp>
          <p:nvSpPr>
            <p:cNvPr id="864270" name="Line 14"/>
            <p:cNvSpPr>
              <a:spLocks noChangeShapeType="1"/>
            </p:cNvSpPr>
            <p:nvPr/>
          </p:nvSpPr>
          <p:spPr bwMode="auto">
            <a:xfrm flipV="1">
              <a:off x="1135" y="80"/>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64271" name="Object 15"/>
          <p:cNvGraphicFramePr>
            <a:graphicFrameLocks noChangeAspect="1"/>
          </p:cNvGraphicFramePr>
          <p:nvPr/>
        </p:nvGraphicFramePr>
        <p:xfrm>
          <a:off x="1766888" y="523875"/>
          <a:ext cx="1447800" cy="1019175"/>
        </p:xfrm>
        <a:graphic>
          <a:graphicData uri="http://schemas.openxmlformats.org/presentationml/2006/ole">
            <mc:AlternateContent xmlns:mc="http://schemas.openxmlformats.org/markup-compatibility/2006">
              <mc:Choice xmlns:v="urn:schemas-microsoft-com:vml" Requires="v">
                <p:oleObj spid="_x0000_s864336" name="CorelDRAW" r:id="rId8" imgW="755904" imgH="533400" progId="">
                  <p:embed/>
                </p:oleObj>
              </mc:Choice>
              <mc:Fallback>
                <p:oleObj name="CorelDRAW" r:id="rId8" imgW="755904" imgH="533400" progId="">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888" y="523875"/>
                        <a:ext cx="14478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64272" name="Group 16"/>
          <p:cNvGrpSpPr>
            <a:grpSpLocks/>
          </p:cNvGrpSpPr>
          <p:nvPr/>
        </p:nvGrpSpPr>
        <p:grpSpPr bwMode="auto">
          <a:xfrm>
            <a:off x="1798638" y="2095500"/>
            <a:ext cx="6408737" cy="1447800"/>
            <a:chOff x="1133" y="1184"/>
            <a:chExt cx="4037" cy="912"/>
          </a:xfrm>
        </p:grpSpPr>
        <p:sp>
          <p:nvSpPr>
            <p:cNvPr id="864273" name="Line 17"/>
            <p:cNvSpPr>
              <a:spLocks noChangeShapeType="1"/>
            </p:cNvSpPr>
            <p:nvPr/>
          </p:nvSpPr>
          <p:spPr bwMode="auto">
            <a:xfrm>
              <a:off x="1133" y="1616"/>
              <a:ext cx="4037" cy="0"/>
            </a:xfrm>
            <a:prstGeom prst="line">
              <a:avLst/>
            </a:prstGeom>
            <a:noFill/>
            <a:ln w="9525">
              <a:solidFill>
                <a:schemeClr val="tx1"/>
              </a:solidFill>
              <a:round/>
              <a:headEnd/>
              <a:tailEnd type="triangle" w="med" len="med"/>
            </a:ln>
            <a:effectLst/>
          </p:spPr>
          <p:txBody>
            <a:bodyPr/>
            <a:lstStyle/>
            <a:p>
              <a:endParaRPr lang="es-MX"/>
            </a:p>
          </p:txBody>
        </p:sp>
        <p:sp>
          <p:nvSpPr>
            <p:cNvPr id="864274" name="Line 18"/>
            <p:cNvSpPr>
              <a:spLocks noChangeShapeType="1"/>
            </p:cNvSpPr>
            <p:nvPr/>
          </p:nvSpPr>
          <p:spPr bwMode="auto">
            <a:xfrm flipV="1">
              <a:off x="1135" y="1184"/>
              <a:ext cx="0" cy="912"/>
            </a:xfrm>
            <a:prstGeom prst="line">
              <a:avLst/>
            </a:prstGeom>
            <a:noFill/>
            <a:ln w="9525">
              <a:solidFill>
                <a:schemeClr val="tx1"/>
              </a:solidFill>
              <a:round/>
              <a:headEnd/>
              <a:tailEnd type="triangle" w="med" len="med"/>
            </a:ln>
            <a:effectLst/>
          </p:spPr>
          <p:txBody>
            <a:bodyPr/>
            <a:lstStyle/>
            <a:p>
              <a:endParaRPr lang="es-MX"/>
            </a:p>
          </p:txBody>
        </p:sp>
      </p:grpSp>
      <p:sp>
        <p:nvSpPr>
          <p:cNvPr id="864275" name="Text Box 19"/>
          <p:cNvSpPr txBox="1">
            <a:spLocks noChangeArrowheads="1"/>
          </p:cNvSpPr>
          <p:nvPr/>
        </p:nvSpPr>
        <p:spPr bwMode="auto">
          <a:xfrm>
            <a:off x="395288" y="419100"/>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1</a:t>
            </a:r>
            <a:endParaRPr kumimoji="0" lang="es-ES"/>
          </a:p>
        </p:txBody>
      </p:sp>
      <p:sp>
        <p:nvSpPr>
          <p:cNvPr id="864276" name="Text Box 20"/>
          <p:cNvSpPr txBox="1">
            <a:spLocks noChangeArrowheads="1"/>
          </p:cNvSpPr>
          <p:nvPr/>
        </p:nvSpPr>
        <p:spPr bwMode="auto">
          <a:xfrm>
            <a:off x="395288" y="2324100"/>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2</a:t>
            </a:r>
            <a:endParaRPr kumimoji="0" lang="es-ES"/>
          </a:p>
        </p:txBody>
      </p:sp>
      <p:graphicFrame>
        <p:nvGraphicFramePr>
          <p:cNvPr id="864277" name="Object 21"/>
          <p:cNvGraphicFramePr>
            <a:graphicFrameLocks noChangeAspect="1"/>
          </p:cNvGraphicFramePr>
          <p:nvPr/>
        </p:nvGraphicFramePr>
        <p:xfrm>
          <a:off x="487363" y="866775"/>
          <a:ext cx="1182687" cy="346075"/>
        </p:xfrm>
        <a:graphic>
          <a:graphicData uri="http://schemas.openxmlformats.org/presentationml/2006/ole">
            <mc:AlternateContent xmlns:mc="http://schemas.openxmlformats.org/markup-compatibility/2006">
              <mc:Choice xmlns:v="urn:schemas-microsoft-com:vml" Requires="v">
                <p:oleObj spid="_x0000_s864337" name="Ecuación" r:id="rId9" imgW="736280" imgH="215806" progId="">
                  <p:embed/>
                </p:oleObj>
              </mc:Choice>
              <mc:Fallback>
                <p:oleObj name="Ecuación" r:id="rId9" imgW="736280" imgH="215806" progId="">
                  <p:embed/>
                  <p:pic>
                    <p:nvPicPr>
                      <p:cNvPr id="0" name="Picture 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363" y="866775"/>
                        <a:ext cx="1182687" cy="346075"/>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4278" name="Object 22"/>
          <p:cNvGraphicFramePr>
            <a:graphicFrameLocks noChangeAspect="1"/>
          </p:cNvGraphicFramePr>
          <p:nvPr/>
        </p:nvGraphicFramePr>
        <p:xfrm>
          <a:off x="485775" y="1222375"/>
          <a:ext cx="1185863" cy="344488"/>
        </p:xfrm>
        <a:graphic>
          <a:graphicData uri="http://schemas.openxmlformats.org/presentationml/2006/ole">
            <mc:AlternateContent xmlns:mc="http://schemas.openxmlformats.org/markup-compatibility/2006">
              <mc:Choice xmlns:v="urn:schemas-microsoft-com:vml" Requires="v">
                <p:oleObj spid="_x0000_s864338" name="Ecuación" r:id="rId11" imgW="698197" imgH="203112" progId="">
                  <p:embed/>
                </p:oleObj>
              </mc:Choice>
              <mc:Fallback>
                <p:oleObj name="Ecuación" r:id="rId11" imgW="698197" imgH="203112" progId="">
                  <p:embed/>
                  <p:pic>
                    <p:nvPicPr>
                      <p:cNvPr id="0" name="Picture 6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775" y="1222375"/>
                        <a:ext cx="1185863" cy="344488"/>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4279" name="Object 23"/>
          <p:cNvGraphicFramePr>
            <a:graphicFrameLocks noChangeAspect="1"/>
          </p:cNvGraphicFramePr>
          <p:nvPr/>
        </p:nvGraphicFramePr>
        <p:xfrm>
          <a:off x="3779838" y="1773238"/>
          <a:ext cx="223837" cy="265112"/>
        </p:xfrm>
        <a:graphic>
          <a:graphicData uri="http://schemas.openxmlformats.org/presentationml/2006/ole">
            <mc:AlternateContent xmlns:mc="http://schemas.openxmlformats.org/markup-compatibility/2006">
              <mc:Choice xmlns:v="urn:schemas-microsoft-com:vml" Requires="v">
                <p:oleObj spid="_x0000_s864339" name="Ecuación" r:id="rId13" imgW="139579" imgH="164957" progId="">
                  <p:embed/>
                </p:oleObj>
              </mc:Choice>
              <mc:Fallback>
                <p:oleObj name="Ecuación" r:id="rId13" imgW="139579" imgH="164957" progId="">
                  <p:embed/>
                  <p:pic>
                    <p:nvPicPr>
                      <p:cNvPr id="0" name="Picture 6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9838" y="1773238"/>
                        <a:ext cx="223837" cy="265112"/>
                      </a:xfrm>
                      <a:prstGeom prst="rect">
                        <a:avLst/>
                      </a:prstGeom>
                      <a:solidFill>
                        <a:schemeClr val="accent1">
                          <a:alpha val="72156"/>
                        </a:schemeClr>
                      </a:solidFill>
                      <a:ln w="9525">
                        <a:solidFill>
                          <a:schemeClr val="tx1"/>
                        </a:solidFill>
                        <a:miter lim="800000"/>
                        <a:headEnd/>
                        <a:tailEnd/>
                      </a:ln>
                    </p:spPr>
                  </p:pic>
                </p:oleObj>
              </mc:Fallback>
            </mc:AlternateContent>
          </a:graphicData>
        </a:graphic>
      </p:graphicFrame>
      <p:sp>
        <p:nvSpPr>
          <p:cNvPr id="864280" name="Line 24"/>
          <p:cNvSpPr>
            <a:spLocks noChangeShapeType="1"/>
          </p:cNvSpPr>
          <p:nvPr/>
        </p:nvSpPr>
        <p:spPr bwMode="auto">
          <a:xfrm>
            <a:off x="3203575" y="3357563"/>
            <a:ext cx="863600" cy="0"/>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64281" name="Object 25"/>
          <p:cNvGraphicFramePr>
            <a:graphicFrameLocks noChangeAspect="1"/>
          </p:cNvGraphicFramePr>
          <p:nvPr/>
        </p:nvGraphicFramePr>
        <p:xfrm>
          <a:off x="3492500" y="3429000"/>
          <a:ext cx="223838" cy="265113"/>
        </p:xfrm>
        <a:graphic>
          <a:graphicData uri="http://schemas.openxmlformats.org/presentationml/2006/ole">
            <mc:AlternateContent xmlns:mc="http://schemas.openxmlformats.org/markup-compatibility/2006">
              <mc:Choice xmlns:v="urn:schemas-microsoft-com:vml" Requires="v">
                <p:oleObj spid="_x0000_s864340" name="Ecuación" r:id="rId15" imgW="139579" imgH="164957" progId="">
                  <p:embed/>
                </p:oleObj>
              </mc:Choice>
              <mc:Fallback>
                <p:oleObj name="Ecuación" r:id="rId15" imgW="139579" imgH="164957" progId="">
                  <p:embed/>
                  <p:pic>
                    <p:nvPicPr>
                      <p:cNvPr id="0" name="Picture 6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2500" y="3429000"/>
                        <a:ext cx="223838" cy="265113"/>
                      </a:xfrm>
                      <a:prstGeom prst="rect">
                        <a:avLst/>
                      </a:prstGeom>
                      <a:solidFill>
                        <a:schemeClr val="accent1">
                          <a:alpha val="72156"/>
                        </a:schemeClr>
                      </a:solidFill>
                      <a:ln w="9525">
                        <a:solidFill>
                          <a:schemeClr val="tx1"/>
                        </a:solidFill>
                        <a:miter lim="800000"/>
                        <a:headEnd/>
                        <a:tailEnd/>
                      </a:ln>
                    </p:spPr>
                  </p:pic>
                </p:oleObj>
              </mc:Fallback>
            </mc:AlternateContent>
          </a:graphicData>
        </a:graphic>
      </p:graphicFrame>
      <p:graphicFrame>
        <p:nvGraphicFramePr>
          <p:cNvPr id="864282" name="Object 26"/>
          <p:cNvGraphicFramePr>
            <a:graphicFrameLocks noChangeAspect="1"/>
          </p:cNvGraphicFramePr>
          <p:nvPr/>
        </p:nvGraphicFramePr>
        <p:xfrm>
          <a:off x="107950" y="2847975"/>
          <a:ext cx="1570038" cy="346075"/>
        </p:xfrm>
        <a:graphic>
          <a:graphicData uri="http://schemas.openxmlformats.org/presentationml/2006/ole">
            <mc:AlternateContent xmlns:mc="http://schemas.openxmlformats.org/markup-compatibility/2006">
              <mc:Choice xmlns:v="urn:schemas-microsoft-com:vml" Requires="v">
                <p:oleObj spid="_x0000_s864341" name="Ecuación" r:id="rId17" imgW="977476" imgH="215806" progId="">
                  <p:embed/>
                </p:oleObj>
              </mc:Choice>
              <mc:Fallback>
                <p:oleObj name="Ecuación" r:id="rId17" imgW="977476" imgH="215806" progId="">
                  <p:embed/>
                  <p:pic>
                    <p:nvPicPr>
                      <p:cNvPr id="0" name="Picture 7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50" y="2847975"/>
                        <a:ext cx="1570038" cy="346075"/>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4283" name="Object 27"/>
          <p:cNvGraphicFramePr>
            <a:graphicFrameLocks noChangeAspect="1"/>
          </p:cNvGraphicFramePr>
          <p:nvPr/>
        </p:nvGraphicFramePr>
        <p:xfrm>
          <a:off x="323850" y="3205163"/>
          <a:ext cx="1187450" cy="344487"/>
        </p:xfrm>
        <a:graphic>
          <a:graphicData uri="http://schemas.openxmlformats.org/presentationml/2006/ole">
            <mc:AlternateContent xmlns:mc="http://schemas.openxmlformats.org/markup-compatibility/2006">
              <mc:Choice xmlns:v="urn:schemas-microsoft-com:vml" Requires="v">
                <p:oleObj spid="_x0000_s864342" name="Ecuación" r:id="rId19" imgW="698197" imgH="203112" progId="">
                  <p:embed/>
                </p:oleObj>
              </mc:Choice>
              <mc:Fallback>
                <p:oleObj name="Ecuación" r:id="rId19" imgW="698197" imgH="203112" progId="">
                  <p:embed/>
                  <p:pic>
                    <p:nvPicPr>
                      <p:cNvPr id="0" name="Picture 7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850" y="3205163"/>
                        <a:ext cx="1187450" cy="344487"/>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64284" name="Line 28"/>
          <p:cNvSpPr>
            <a:spLocks noChangeShapeType="1"/>
          </p:cNvSpPr>
          <p:nvPr/>
        </p:nvSpPr>
        <p:spPr bwMode="auto">
          <a:xfrm>
            <a:off x="3184525" y="1943100"/>
            <a:ext cx="0" cy="2133600"/>
          </a:xfrm>
          <a:prstGeom prst="line">
            <a:avLst/>
          </a:prstGeom>
          <a:noFill/>
          <a:ln w="9525">
            <a:solidFill>
              <a:schemeClr val="tx1"/>
            </a:solidFill>
            <a:prstDash val="dash"/>
            <a:round/>
            <a:headEnd/>
            <a:tailEnd/>
          </a:ln>
          <a:effectLst/>
        </p:spPr>
        <p:txBody>
          <a:bodyPr/>
          <a:lstStyle/>
          <a:p>
            <a:endParaRPr lang="es-MX"/>
          </a:p>
        </p:txBody>
      </p:sp>
      <p:sp>
        <p:nvSpPr>
          <p:cNvPr id="864285" name="Line 29"/>
          <p:cNvSpPr>
            <a:spLocks noChangeShapeType="1"/>
          </p:cNvSpPr>
          <p:nvPr/>
        </p:nvSpPr>
        <p:spPr bwMode="auto">
          <a:xfrm flipV="1">
            <a:off x="1760538" y="5938838"/>
            <a:ext cx="6483350" cy="1587"/>
          </a:xfrm>
          <a:prstGeom prst="line">
            <a:avLst/>
          </a:prstGeom>
          <a:noFill/>
          <a:ln w="9525">
            <a:solidFill>
              <a:schemeClr val="tx1"/>
            </a:solidFill>
            <a:round/>
            <a:headEnd/>
            <a:tailEnd type="triangle" w="med" len="med"/>
          </a:ln>
          <a:effectLst/>
        </p:spPr>
        <p:txBody>
          <a:bodyPr/>
          <a:lstStyle/>
          <a:p>
            <a:endParaRPr lang="es-MX"/>
          </a:p>
        </p:txBody>
      </p:sp>
      <p:sp>
        <p:nvSpPr>
          <p:cNvPr id="864286" name="Line 30"/>
          <p:cNvSpPr>
            <a:spLocks noChangeShapeType="1"/>
          </p:cNvSpPr>
          <p:nvPr/>
        </p:nvSpPr>
        <p:spPr bwMode="auto">
          <a:xfrm flipV="1">
            <a:off x="1760538" y="4067175"/>
            <a:ext cx="3175" cy="1873250"/>
          </a:xfrm>
          <a:prstGeom prst="line">
            <a:avLst/>
          </a:prstGeom>
          <a:noFill/>
          <a:ln w="9525">
            <a:solidFill>
              <a:schemeClr val="tx1"/>
            </a:solidFill>
            <a:round/>
            <a:headEnd/>
            <a:tailEnd type="triangle" w="med" len="med"/>
          </a:ln>
          <a:effectLst/>
        </p:spPr>
        <p:txBody>
          <a:bodyPr/>
          <a:lstStyle/>
          <a:p>
            <a:endParaRPr lang="es-MX"/>
          </a:p>
        </p:txBody>
      </p:sp>
      <p:sp>
        <p:nvSpPr>
          <p:cNvPr id="864287" name="Text Box 31"/>
          <p:cNvSpPr txBox="1">
            <a:spLocks noChangeArrowheads="1"/>
          </p:cNvSpPr>
          <p:nvPr/>
        </p:nvSpPr>
        <p:spPr bwMode="auto">
          <a:xfrm>
            <a:off x="1400175" y="4203700"/>
            <a:ext cx="3460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X</a:t>
            </a:r>
          </a:p>
        </p:txBody>
      </p:sp>
      <p:sp>
        <p:nvSpPr>
          <p:cNvPr id="864288" name="Text Box 32"/>
          <p:cNvSpPr txBox="1">
            <a:spLocks noChangeArrowheads="1"/>
          </p:cNvSpPr>
          <p:nvPr/>
        </p:nvSpPr>
        <p:spPr bwMode="auto">
          <a:xfrm>
            <a:off x="7154863" y="6003925"/>
            <a:ext cx="9556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Tiempo</a:t>
            </a:r>
          </a:p>
        </p:txBody>
      </p:sp>
      <p:sp>
        <p:nvSpPr>
          <p:cNvPr id="864289" name="Line 33"/>
          <p:cNvSpPr>
            <a:spLocks noChangeShapeType="1"/>
          </p:cNvSpPr>
          <p:nvPr/>
        </p:nvSpPr>
        <p:spPr bwMode="auto">
          <a:xfrm flipV="1">
            <a:off x="1760538" y="4354513"/>
            <a:ext cx="3171825" cy="577850"/>
          </a:xfrm>
          <a:prstGeom prst="line">
            <a:avLst/>
          </a:prstGeom>
          <a:noFill/>
          <a:ln w="9525">
            <a:solidFill>
              <a:schemeClr val="tx1"/>
            </a:solidFill>
            <a:round/>
            <a:headEnd/>
            <a:tailEnd/>
          </a:ln>
          <a:effectLst/>
        </p:spPr>
        <p:txBody>
          <a:bodyPr/>
          <a:lstStyle/>
          <a:p>
            <a:endParaRPr lang="es-MX"/>
          </a:p>
        </p:txBody>
      </p:sp>
      <p:sp>
        <p:nvSpPr>
          <p:cNvPr id="864290" name="Text Box 34"/>
          <p:cNvSpPr txBox="1">
            <a:spLocks noChangeArrowheads="1"/>
          </p:cNvSpPr>
          <p:nvPr/>
        </p:nvSpPr>
        <p:spPr bwMode="auto">
          <a:xfrm>
            <a:off x="1331913" y="4781550"/>
            <a:ext cx="514350" cy="366713"/>
          </a:xfrm>
          <a:prstGeom prst="rect">
            <a:avLst/>
          </a:prstGeom>
          <a:noFill/>
          <a:ln w="9525">
            <a:noFill/>
            <a:miter lim="800000"/>
            <a:headEnd/>
            <a:tailEnd/>
          </a:ln>
          <a:effectLst/>
        </p:spPr>
        <p:txBody>
          <a:bodyPr wrap="none">
            <a:spAutoFit/>
          </a:bodyPr>
          <a:lstStyle/>
          <a:p>
            <a:pPr eaLnBrk="1" hangingPunct="1"/>
            <a:r>
              <a:rPr kumimoji="0" lang="es-ES" sz="1800">
                <a:latin typeface="Arial" charset="0"/>
              </a:rPr>
              <a:t>T/4</a:t>
            </a:r>
          </a:p>
        </p:txBody>
      </p:sp>
      <p:sp>
        <p:nvSpPr>
          <p:cNvPr id="864291" name="Text Box 35"/>
          <p:cNvSpPr txBox="1">
            <a:spLocks noChangeArrowheads="1"/>
          </p:cNvSpPr>
          <p:nvPr/>
        </p:nvSpPr>
        <p:spPr bwMode="auto">
          <a:xfrm rot="16200000">
            <a:off x="5556" y="4741069"/>
            <a:ext cx="21748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algn="ctr" eaLnBrk="1" hangingPunct="1"/>
            <a:r>
              <a:rPr kumimoji="0" lang="es-ES" sz="1800">
                <a:latin typeface="Arial" charset="0"/>
              </a:rPr>
              <a:t>Diferencia de Fase </a:t>
            </a:r>
          </a:p>
        </p:txBody>
      </p:sp>
      <p:graphicFrame>
        <p:nvGraphicFramePr>
          <p:cNvPr id="864292" name="Object 36"/>
          <p:cNvGraphicFramePr>
            <a:graphicFrameLocks/>
          </p:cNvGraphicFramePr>
          <p:nvPr/>
        </p:nvGraphicFramePr>
        <p:xfrm>
          <a:off x="4500563" y="549275"/>
          <a:ext cx="1439862" cy="1014413"/>
        </p:xfrm>
        <a:graphic>
          <a:graphicData uri="http://schemas.openxmlformats.org/presentationml/2006/ole">
            <mc:AlternateContent xmlns:mc="http://schemas.openxmlformats.org/markup-compatibility/2006">
              <mc:Choice xmlns:v="urn:schemas-microsoft-com:vml" Requires="v">
                <p:oleObj spid="_x0000_s864343" name="CorelDRAW" r:id="rId21" imgW="755904" imgH="533400" progId="">
                  <p:embed/>
                </p:oleObj>
              </mc:Choice>
              <mc:Fallback>
                <p:oleObj name="CorelDRAW" r:id="rId21" imgW="755904" imgH="533400" progId="">
                  <p:embed/>
                  <p:pic>
                    <p:nvPicPr>
                      <p:cNvPr id="0" name="Picture 7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549275"/>
                        <a:ext cx="14398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4293" name="Object 37"/>
          <p:cNvGraphicFramePr>
            <a:graphicFrameLocks noChangeAspect="1"/>
          </p:cNvGraphicFramePr>
          <p:nvPr/>
        </p:nvGraphicFramePr>
        <p:xfrm>
          <a:off x="2378075" y="2270125"/>
          <a:ext cx="935038" cy="1014413"/>
        </p:xfrm>
        <a:graphic>
          <a:graphicData uri="http://schemas.openxmlformats.org/presentationml/2006/ole">
            <mc:AlternateContent xmlns:mc="http://schemas.openxmlformats.org/markup-compatibility/2006">
              <mc:Choice xmlns:v="urn:schemas-microsoft-com:vml" Requires="v">
                <p:oleObj spid="_x0000_s864344" name="CorelDRAW" r:id="rId22" imgW="755904" imgH="533400" progId="">
                  <p:embed/>
                </p:oleObj>
              </mc:Choice>
              <mc:Fallback>
                <p:oleObj name="CorelDRAW" r:id="rId22" imgW="755904" imgH="533400" progId="">
                  <p:embed/>
                  <p:pic>
                    <p:nvPicPr>
                      <p:cNvPr id="0"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075" y="2270125"/>
                        <a:ext cx="935038"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4294" name="Object 38"/>
          <p:cNvGraphicFramePr>
            <a:graphicFrameLocks noChangeAspect="1"/>
          </p:cNvGraphicFramePr>
          <p:nvPr/>
        </p:nvGraphicFramePr>
        <p:xfrm>
          <a:off x="3276600" y="2276475"/>
          <a:ext cx="901700" cy="1014413"/>
        </p:xfrm>
        <a:graphic>
          <a:graphicData uri="http://schemas.openxmlformats.org/presentationml/2006/ole">
            <mc:AlternateContent xmlns:mc="http://schemas.openxmlformats.org/markup-compatibility/2006">
              <mc:Choice xmlns:v="urn:schemas-microsoft-com:vml" Requires="v">
                <p:oleObj spid="_x0000_s864345" name="CorelDRAW" r:id="rId23" imgW="755904" imgH="533400" progId="">
                  <p:embed/>
                </p:oleObj>
              </mc:Choice>
              <mc:Fallback>
                <p:oleObj name="CorelDRAW" r:id="rId23" imgW="755904" imgH="533400"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76475"/>
                        <a:ext cx="90170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4295" name="Object 39"/>
          <p:cNvGraphicFramePr>
            <a:graphicFrameLocks noChangeAspect="1"/>
          </p:cNvGraphicFramePr>
          <p:nvPr/>
        </p:nvGraphicFramePr>
        <p:xfrm>
          <a:off x="4143375" y="2270125"/>
          <a:ext cx="935038" cy="1014413"/>
        </p:xfrm>
        <a:graphic>
          <a:graphicData uri="http://schemas.openxmlformats.org/presentationml/2006/ole">
            <mc:AlternateContent xmlns:mc="http://schemas.openxmlformats.org/markup-compatibility/2006">
              <mc:Choice xmlns:v="urn:schemas-microsoft-com:vml" Requires="v">
                <p:oleObj spid="_x0000_s864346" name="CorelDRAW" r:id="rId24" imgW="755904" imgH="533400" progId="">
                  <p:embed/>
                </p:oleObj>
              </mc:Choice>
              <mc:Fallback>
                <p:oleObj name="CorelDRAW" r:id="rId24" imgW="755904" imgH="533400" progId="">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2270125"/>
                        <a:ext cx="935038"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4296" name="Line 40"/>
          <p:cNvSpPr>
            <a:spLocks noChangeShapeType="1"/>
          </p:cNvSpPr>
          <p:nvPr/>
        </p:nvSpPr>
        <p:spPr bwMode="auto">
          <a:xfrm>
            <a:off x="4572000"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4297" name="Line 41"/>
          <p:cNvSpPr>
            <a:spLocks noChangeShapeType="1"/>
          </p:cNvSpPr>
          <p:nvPr/>
        </p:nvSpPr>
        <p:spPr bwMode="auto">
          <a:xfrm>
            <a:off x="4067175"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4298" name="Line 42"/>
          <p:cNvSpPr>
            <a:spLocks noChangeShapeType="1"/>
          </p:cNvSpPr>
          <p:nvPr/>
        </p:nvSpPr>
        <p:spPr bwMode="auto">
          <a:xfrm>
            <a:off x="3708400" y="3932238"/>
            <a:ext cx="358775" cy="0"/>
          </a:xfrm>
          <a:prstGeom prst="line">
            <a:avLst/>
          </a:prstGeom>
          <a:noFill/>
          <a:ln w="9525">
            <a:solidFill>
              <a:schemeClr val="tx1"/>
            </a:solidFill>
            <a:round/>
            <a:headEnd/>
            <a:tailEnd type="triangle" w="med" len="med"/>
          </a:ln>
          <a:effectLst/>
        </p:spPr>
        <p:txBody>
          <a:bodyPr/>
          <a:lstStyle/>
          <a:p>
            <a:endParaRPr lang="es-MX"/>
          </a:p>
        </p:txBody>
      </p:sp>
      <p:sp>
        <p:nvSpPr>
          <p:cNvPr id="864299" name="Line 43"/>
          <p:cNvSpPr>
            <a:spLocks noChangeShapeType="1"/>
          </p:cNvSpPr>
          <p:nvPr/>
        </p:nvSpPr>
        <p:spPr bwMode="auto">
          <a:xfrm flipH="1">
            <a:off x="4572000" y="3932238"/>
            <a:ext cx="431800" cy="0"/>
          </a:xfrm>
          <a:prstGeom prst="line">
            <a:avLst/>
          </a:prstGeom>
          <a:noFill/>
          <a:ln w="9525">
            <a:solidFill>
              <a:schemeClr val="tx1"/>
            </a:solidFill>
            <a:round/>
            <a:headEnd/>
            <a:tailEnd type="triangle" w="med" len="med"/>
          </a:ln>
          <a:effectLst/>
        </p:spPr>
        <p:txBody>
          <a:bodyPr/>
          <a:lstStyle/>
          <a:p>
            <a:endParaRPr lang="es-MX"/>
          </a:p>
        </p:txBody>
      </p:sp>
      <p:sp>
        <p:nvSpPr>
          <p:cNvPr id="864300" name="Rectangle 44"/>
          <p:cNvSpPr>
            <a:spLocks noChangeArrowheads="1"/>
          </p:cNvSpPr>
          <p:nvPr/>
        </p:nvSpPr>
        <p:spPr bwMode="auto">
          <a:xfrm>
            <a:off x="1476375" y="5146675"/>
            <a:ext cx="358775" cy="504825"/>
          </a:xfrm>
          <a:prstGeom prst="rect">
            <a:avLst/>
          </a:prstGeom>
          <a:solidFill>
            <a:schemeClr val="tx1">
              <a:alpha val="10001"/>
            </a:schemeClr>
          </a:solidFill>
          <a:ln w="9525">
            <a:noFill/>
            <a:miter lim="800000"/>
            <a:headEnd/>
            <a:tailEnd/>
          </a:ln>
          <a:effectLst/>
        </p:spPr>
        <p:txBody>
          <a:bodyPr wrap="none" anchor="ctr"/>
          <a:lstStyle/>
          <a:p>
            <a:pPr algn="ctr" eaLnBrk="1" hangingPunct="1"/>
            <a:r>
              <a:rPr kumimoji="0" lang="es-ES" sz="1800">
                <a:latin typeface="Arial" charset="0"/>
              </a:rPr>
              <a:t>0</a:t>
            </a:r>
          </a:p>
        </p:txBody>
      </p:sp>
      <p:sp>
        <p:nvSpPr>
          <p:cNvPr id="864301" name="Line 45"/>
          <p:cNvSpPr>
            <a:spLocks noChangeShapeType="1"/>
          </p:cNvSpPr>
          <p:nvPr/>
        </p:nvSpPr>
        <p:spPr bwMode="auto">
          <a:xfrm>
            <a:off x="1763713" y="5435600"/>
            <a:ext cx="5472112" cy="0"/>
          </a:xfrm>
          <a:prstGeom prst="line">
            <a:avLst/>
          </a:prstGeom>
          <a:noFill/>
          <a:ln w="9525">
            <a:solidFill>
              <a:schemeClr val="tx1"/>
            </a:solidFill>
            <a:prstDash val="dash"/>
            <a:round/>
            <a:headEnd/>
            <a:tailEnd/>
          </a:ln>
          <a:effectLst/>
        </p:spPr>
        <p:txBody>
          <a:bodyPr/>
          <a:lstStyle/>
          <a:p>
            <a:endParaRPr lang="es-MX"/>
          </a:p>
        </p:txBody>
      </p:sp>
      <p:graphicFrame>
        <p:nvGraphicFramePr>
          <p:cNvPr id="864302" name="Object 46"/>
          <p:cNvGraphicFramePr>
            <a:graphicFrameLocks noChangeAspect="1"/>
          </p:cNvGraphicFramePr>
          <p:nvPr/>
        </p:nvGraphicFramePr>
        <p:xfrm>
          <a:off x="3995738" y="4629150"/>
          <a:ext cx="1008062" cy="590550"/>
        </p:xfrm>
        <a:graphic>
          <a:graphicData uri="http://schemas.openxmlformats.org/presentationml/2006/ole">
            <mc:AlternateContent xmlns:mc="http://schemas.openxmlformats.org/markup-compatibility/2006">
              <mc:Choice xmlns:v="urn:schemas-microsoft-com:vml" Requires="v">
                <p:oleObj spid="_x0000_s864347" name="Ecuación" r:id="rId25" imgW="736600" imgH="431800" progId="">
                  <p:embed/>
                </p:oleObj>
              </mc:Choice>
              <mc:Fallback>
                <p:oleObj name="Ecuación" r:id="rId25" imgW="736600" imgH="431800" progId="">
                  <p:embed/>
                  <p:pic>
                    <p:nvPicPr>
                      <p:cNvPr id="0" name="Picture 7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95738" y="4629150"/>
                        <a:ext cx="1008062" cy="590550"/>
                      </a:xfrm>
                      <a:prstGeom prst="rect">
                        <a:avLst/>
                      </a:prstGeom>
                      <a:solidFill>
                        <a:schemeClr val="accent1">
                          <a:alpha val="70195"/>
                        </a:schemeClr>
                      </a:solidFill>
                      <a:ln w="9525">
                        <a:solidFill>
                          <a:schemeClr val="tx1"/>
                        </a:solidFill>
                        <a:miter lim="800000"/>
                        <a:headEnd/>
                        <a:tailEnd/>
                      </a:ln>
                    </p:spPr>
                  </p:pic>
                </p:oleObj>
              </mc:Fallback>
            </mc:AlternateContent>
          </a:graphicData>
        </a:graphic>
      </p:graphicFrame>
      <p:sp>
        <p:nvSpPr>
          <p:cNvPr id="864303" name="Text Box 47"/>
          <p:cNvSpPr txBox="1">
            <a:spLocks noChangeArrowheads="1"/>
          </p:cNvSpPr>
          <p:nvPr/>
        </p:nvSpPr>
        <p:spPr bwMode="auto">
          <a:xfrm>
            <a:off x="0" y="0"/>
            <a:ext cx="8893175" cy="517525"/>
          </a:xfrm>
          <a:prstGeom prst="rect">
            <a:avLst/>
          </a:prstGeom>
          <a:noFill/>
          <a:ln w="9525">
            <a:noFill/>
            <a:miter lim="800000"/>
            <a:headEnd/>
            <a:tailEnd/>
          </a:ln>
          <a:effectLst/>
        </p:spPr>
        <p:txBody>
          <a:bodyPr>
            <a:spAutoFit/>
          </a:bodyPr>
          <a:lstStyle/>
          <a:p>
            <a:pPr algn="r" eaLnBrk="1" hangingPunct="1"/>
            <a:r>
              <a:rPr kumimoji="0" lang="es-ES" sz="1400">
                <a:latin typeface="Arial" charset="0"/>
              </a:rPr>
              <a:t>Caso ideal en el que la frecuencia bajo comparación es “perfecta” pero con un error de sincronización y sintonización.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4272"/>
                                        </p:tgtEl>
                                        <p:attrNameLst>
                                          <p:attrName>style.visibility</p:attrName>
                                        </p:attrNameLst>
                                      </p:cBhvr>
                                      <p:to>
                                        <p:strVal val="visible"/>
                                      </p:to>
                                    </p:set>
                                    <p:animEffect transition="in" filter="wipe(left)">
                                      <p:cBhvr>
                                        <p:cTn id="7" dur="500"/>
                                        <p:tgtEl>
                                          <p:spTgt spid="86427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64261"/>
                                        </p:tgtEl>
                                        <p:attrNameLst>
                                          <p:attrName>style.visibility</p:attrName>
                                        </p:attrNameLst>
                                      </p:cBhvr>
                                      <p:to>
                                        <p:strVal val="visible"/>
                                      </p:to>
                                    </p:set>
                                    <p:animEffect transition="in" filter="wipe(left)">
                                      <p:cBhvr>
                                        <p:cTn id="11" dur="500"/>
                                        <p:tgtEl>
                                          <p:spTgt spid="86426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64293"/>
                                        </p:tgtEl>
                                        <p:attrNameLst>
                                          <p:attrName>style.visibility</p:attrName>
                                        </p:attrNameLst>
                                      </p:cBhvr>
                                      <p:to>
                                        <p:strVal val="visible"/>
                                      </p:to>
                                    </p:set>
                                    <p:animEffect transition="in" filter="wipe(left)">
                                      <p:cBhvr>
                                        <p:cTn id="15" dur="500"/>
                                        <p:tgtEl>
                                          <p:spTgt spid="86429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64294"/>
                                        </p:tgtEl>
                                        <p:attrNameLst>
                                          <p:attrName>style.visibility</p:attrName>
                                        </p:attrNameLst>
                                      </p:cBhvr>
                                      <p:to>
                                        <p:strVal val="visible"/>
                                      </p:to>
                                    </p:set>
                                    <p:animEffect transition="in" filter="wipe(left)">
                                      <p:cBhvr>
                                        <p:cTn id="19" dur="500"/>
                                        <p:tgtEl>
                                          <p:spTgt spid="86429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64295"/>
                                        </p:tgtEl>
                                        <p:attrNameLst>
                                          <p:attrName>style.visibility</p:attrName>
                                        </p:attrNameLst>
                                      </p:cBhvr>
                                      <p:to>
                                        <p:strVal val="visible"/>
                                      </p:to>
                                    </p:set>
                                    <p:animEffect transition="in" filter="wipe(left)">
                                      <p:cBhvr>
                                        <p:cTn id="23" dur="500"/>
                                        <p:tgtEl>
                                          <p:spTgt spid="86429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64276"/>
                                        </p:tgtEl>
                                        <p:attrNameLst>
                                          <p:attrName>style.visibility</p:attrName>
                                        </p:attrNameLst>
                                      </p:cBhvr>
                                      <p:to>
                                        <p:strVal val="visible"/>
                                      </p:to>
                                    </p:set>
                                    <p:animEffect transition="in" filter="wipe(left)">
                                      <p:cBhvr>
                                        <p:cTn id="27" dur="1000"/>
                                        <p:tgtEl>
                                          <p:spTgt spid="864276"/>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864282"/>
                                        </p:tgtEl>
                                        <p:attrNameLst>
                                          <p:attrName>style.visibility</p:attrName>
                                        </p:attrNameLst>
                                      </p:cBhvr>
                                      <p:to>
                                        <p:strVal val="visible"/>
                                      </p:to>
                                    </p:set>
                                    <p:animEffect transition="in" filter="wipe(left)">
                                      <p:cBhvr>
                                        <p:cTn id="31" dur="500"/>
                                        <p:tgtEl>
                                          <p:spTgt spid="864282"/>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864284"/>
                                        </p:tgtEl>
                                        <p:attrNameLst>
                                          <p:attrName>style.visibility</p:attrName>
                                        </p:attrNameLst>
                                      </p:cBhvr>
                                      <p:to>
                                        <p:strVal val="visible"/>
                                      </p:to>
                                    </p:set>
                                    <p:animEffect transition="in" filter="wipe(up)">
                                      <p:cBhvr>
                                        <p:cTn id="35" dur="500"/>
                                        <p:tgtEl>
                                          <p:spTgt spid="86428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64297"/>
                                        </p:tgtEl>
                                        <p:attrNameLst>
                                          <p:attrName>style.visibility</p:attrName>
                                        </p:attrNameLst>
                                      </p:cBhvr>
                                      <p:to>
                                        <p:strVal val="visible"/>
                                      </p:to>
                                    </p:set>
                                    <p:animEffect transition="in" filter="wipe(up)">
                                      <p:cBhvr>
                                        <p:cTn id="38" dur="500"/>
                                        <p:tgtEl>
                                          <p:spTgt spid="864297"/>
                                        </p:tgtEl>
                                      </p:cBhvr>
                                    </p:animEffect>
                                  </p:childTnLst>
                                </p:cTn>
                              </p:par>
                            </p:childTnLst>
                          </p:cTn>
                        </p:par>
                        <p:par>
                          <p:cTn id="39" fill="hold">
                            <p:stCondLst>
                              <p:cond delay="4500"/>
                            </p:stCondLst>
                            <p:childTnLst>
                              <p:par>
                                <p:cTn id="40" presetID="4" presetClass="entr" presetSubtype="32" fill="hold" grpId="0" nodeType="afterEffect">
                                  <p:stCondLst>
                                    <p:cond delay="0"/>
                                  </p:stCondLst>
                                  <p:childTnLst>
                                    <p:set>
                                      <p:cBhvr>
                                        <p:cTn id="41" dur="1" fill="hold">
                                          <p:stCondLst>
                                            <p:cond delay="0"/>
                                          </p:stCondLst>
                                        </p:cTn>
                                        <p:tgtEl>
                                          <p:spTgt spid="864280"/>
                                        </p:tgtEl>
                                        <p:attrNameLst>
                                          <p:attrName>style.visibility</p:attrName>
                                        </p:attrNameLst>
                                      </p:cBhvr>
                                      <p:to>
                                        <p:strVal val="visible"/>
                                      </p:to>
                                    </p:set>
                                    <p:animEffect transition="in" filter="box(out)">
                                      <p:cBhvr>
                                        <p:cTn id="42" dur="500"/>
                                        <p:tgtEl>
                                          <p:spTgt spid="864280"/>
                                        </p:tgtEl>
                                      </p:cBhvr>
                                    </p:animEffect>
                                  </p:childTnLst>
                                </p:cTn>
                              </p:par>
                            </p:childTnLst>
                          </p:cTn>
                        </p:par>
                        <p:par>
                          <p:cTn id="43" fill="hold">
                            <p:stCondLst>
                              <p:cond delay="5000"/>
                            </p:stCondLst>
                            <p:childTnLst>
                              <p:par>
                                <p:cTn id="44" presetID="4" presetClass="entr" presetSubtype="16" fill="hold" nodeType="afterEffect">
                                  <p:stCondLst>
                                    <p:cond delay="0"/>
                                  </p:stCondLst>
                                  <p:childTnLst>
                                    <p:set>
                                      <p:cBhvr>
                                        <p:cTn id="45" dur="1" fill="hold">
                                          <p:stCondLst>
                                            <p:cond delay="0"/>
                                          </p:stCondLst>
                                        </p:cTn>
                                        <p:tgtEl>
                                          <p:spTgt spid="864281"/>
                                        </p:tgtEl>
                                        <p:attrNameLst>
                                          <p:attrName>style.visibility</p:attrName>
                                        </p:attrNameLst>
                                      </p:cBhvr>
                                      <p:to>
                                        <p:strVal val="visible"/>
                                      </p:to>
                                    </p:set>
                                    <p:animEffect transition="in" filter="box(in)">
                                      <p:cBhvr>
                                        <p:cTn id="46" dur="500"/>
                                        <p:tgtEl>
                                          <p:spTgt spid="864281"/>
                                        </p:tgtEl>
                                      </p:cBhvr>
                                    </p:animEffect>
                                  </p:childTnLst>
                                </p:cTn>
                              </p:par>
                            </p:childTnLst>
                          </p:cTn>
                        </p:par>
                        <p:par>
                          <p:cTn id="47" fill="hold">
                            <p:stCondLst>
                              <p:cond delay="5500"/>
                            </p:stCondLst>
                            <p:childTnLst>
                              <p:par>
                                <p:cTn id="48" presetID="20" presetClass="entr" presetSubtype="0" fill="hold" nodeType="afterEffect">
                                  <p:stCondLst>
                                    <p:cond delay="0"/>
                                  </p:stCondLst>
                                  <p:childTnLst>
                                    <p:set>
                                      <p:cBhvr>
                                        <p:cTn id="49" dur="1" fill="hold">
                                          <p:stCondLst>
                                            <p:cond delay="0"/>
                                          </p:stCondLst>
                                        </p:cTn>
                                        <p:tgtEl>
                                          <p:spTgt spid="864283"/>
                                        </p:tgtEl>
                                        <p:attrNameLst>
                                          <p:attrName>style.visibility</p:attrName>
                                        </p:attrNameLst>
                                      </p:cBhvr>
                                      <p:to>
                                        <p:strVal val="visible"/>
                                      </p:to>
                                    </p:set>
                                    <p:animEffect transition="in" filter="wedge">
                                      <p:cBhvr>
                                        <p:cTn id="50" dur="500"/>
                                        <p:tgtEl>
                                          <p:spTgt spid="864283"/>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864298"/>
                                        </p:tgtEl>
                                        <p:attrNameLst>
                                          <p:attrName>style.visibility</p:attrName>
                                        </p:attrNameLst>
                                      </p:cBhvr>
                                      <p:to>
                                        <p:strVal val="visible"/>
                                      </p:to>
                                    </p:set>
                                    <p:animEffect transition="in" filter="wipe(left)">
                                      <p:cBhvr>
                                        <p:cTn id="54" dur="500"/>
                                        <p:tgtEl>
                                          <p:spTgt spid="86429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864299"/>
                                        </p:tgtEl>
                                        <p:attrNameLst>
                                          <p:attrName>style.visibility</p:attrName>
                                        </p:attrNameLst>
                                      </p:cBhvr>
                                      <p:to>
                                        <p:strVal val="visible"/>
                                      </p:to>
                                    </p:set>
                                    <p:animEffect transition="in" filter="wipe(right)">
                                      <p:cBhvr>
                                        <p:cTn id="57" dur="500"/>
                                        <p:tgtEl>
                                          <p:spTgt spid="86429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864263"/>
                                        </p:tgtEl>
                                        <p:attrNameLst>
                                          <p:attrName>style.visibility</p:attrName>
                                        </p:attrNameLst>
                                      </p:cBhvr>
                                      <p:to>
                                        <p:strVal val="visible"/>
                                      </p:to>
                                    </p:set>
                                    <p:anim calcmode="lin" valueType="num">
                                      <p:cBhvr>
                                        <p:cTn id="62" dur="500" fill="hold"/>
                                        <p:tgtEl>
                                          <p:spTgt spid="864263"/>
                                        </p:tgtEl>
                                        <p:attrNameLst>
                                          <p:attrName>ppt_w</p:attrName>
                                        </p:attrNameLst>
                                      </p:cBhvr>
                                      <p:tavLst>
                                        <p:tav tm="0">
                                          <p:val>
                                            <p:fltVal val="0"/>
                                          </p:val>
                                        </p:tav>
                                        <p:tav tm="100000">
                                          <p:val>
                                            <p:strVal val="#ppt_w"/>
                                          </p:val>
                                        </p:tav>
                                      </p:tavLst>
                                    </p:anim>
                                    <p:anim calcmode="lin" valueType="num">
                                      <p:cBhvr>
                                        <p:cTn id="63" dur="500" fill="hold"/>
                                        <p:tgtEl>
                                          <p:spTgt spid="864263"/>
                                        </p:tgtEl>
                                        <p:attrNameLst>
                                          <p:attrName>ppt_h</p:attrName>
                                        </p:attrNameLst>
                                      </p:cBhvr>
                                      <p:tavLst>
                                        <p:tav tm="0">
                                          <p:val>
                                            <p:fltVal val="0"/>
                                          </p:val>
                                        </p:tav>
                                        <p:tav tm="100000">
                                          <p:val>
                                            <p:strVal val="#ppt_h"/>
                                          </p:val>
                                        </p:tav>
                                      </p:tavLst>
                                    </p:anim>
                                    <p:animEffect transition="in" filter="fade">
                                      <p:cBhvr>
                                        <p:cTn id="64" dur="500"/>
                                        <p:tgtEl>
                                          <p:spTgt spid="86426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64285"/>
                                        </p:tgtEl>
                                        <p:attrNameLst>
                                          <p:attrName>style.visibility</p:attrName>
                                        </p:attrNameLst>
                                      </p:cBhvr>
                                      <p:to>
                                        <p:strVal val="visible"/>
                                      </p:to>
                                    </p:set>
                                    <p:animEffect transition="in" filter="wipe(left)">
                                      <p:cBhvr>
                                        <p:cTn id="67" dur="500"/>
                                        <p:tgtEl>
                                          <p:spTgt spid="86428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64286"/>
                                        </p:tgtEl>
                                        <p:attrNameLst>
                                          <p:attrName>style.visibility</p:attrName>
                                        </p:attrNameLst>
                                      </p:cBhvr>
                                      <p:to>
                                        <p:strVal val="visible"/>
                                      </p:to>
                                    </p:set>
                                    <p:animEffect transition="in" filter="wipe(down)">
                                      <p:cBhvr>
                                        <p:cTn id="70" dur="500"/>
                                        <p:tgtEl>
                                          <p:spTgt spid="864286"/>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864291"/>
                                        </p:tgtEl>
                                        <p:attrNameLst>
                                          <p:attrName>style.visibility</p:attrName>
                                        </p:attrNameLst>
                                      </p:cBhvr>
                                      <p:to>
                                        <p:strVal val="visible"/>
                                      </p:to>
                                    </p:set>
                                    <p:animEffect transition="in" filter="box(in)">
                                      <p:cBhvr>
                                        <p:cTn id="73" dur="500"/>
                                        <p:tgtEl>
                                          <p:spTgt spid="864291"/>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864287"/>
                                        </p:tgtEl>
                                        <p:attrNameLst>
                                          <p:attrName>style.visibility</p:attrName>
                                        </p:attrNameLst>
                                      </p:cBhvr>
                                      <p:to>
                                        <p:strVal val="visible"/>
                                      </p:to>
                                    </p:set>
                                    <p:animEffect transition="in" filter="box(in)">
                                      <p:cBhvr>
                                        <p:cTn id="76" dur="500"/>
                                        <p:tgtEl>
                                          <p:spTgt spid="864287"/>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864288"/>
                                        </p:tgtEl>
                                        <p:attrNameLst>
                                          <p:attrName>style.visibility</p:attrName>
                                        </p:attrNameLst>
                                      </p:cBhvr>
                                      <p:to>
                                        <p:strVal val="visible"/>
                                      </p:to>
                                    </p:set>
                                    <p:animEffect transition="in" filter="box(in)">
                                      <p:cBhvr>
                                        <p:cTn id="79" dur="500"/>
                                        <p:tgtEl>
                                          <p:spTgt spid="86428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864300"/>
                                        </p:tgtEl>
                                        <p:attrNameLst>
                                          <p:attrName>style.visibility</p:attrName>
                                        </p:attrNameLst>
                                      </p:cBhvr>
                                      <p:to>
                                        <p:strVal val="visible"/>
                                      </p:to>
                                    </p:set>
                                    <p:animEffect transition="in" filter="wipe(down)">
                                      <p:cBhvr>
                                        <p:cTn id="82" dur="500"/>
                                        <p:tgtEl>
                                          <p:spTgt spid="86430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864301"/>
                                        </p:tgtEl>
                                        <p:attrNameLst>
                                          <p:attrName>style.visibility</p:attrName>
                                        </p:attrNameLst>
                                      </p:cBhvr>
                                      <p:to>
                                        <p:strVal val="visible"/>
                                      </p:to>
                                    </p:set>
                                    <p:animEffect transition="in" filter="wipe(left)">
                                      <p:cBhvr>
                                        <p:cTn id="85" dur="500"/>
                                        <p:tgtEl>
                                          <p:spTgt spid="864301"/>
                                        </p:tgtEl>
                                      </p:cBhvr>
                                    </p:animEffect>
                                  </p:childTnLst>
                                </p:cTn>
                              </p:par>
                            </p:childTnLst>
                          </p:cTn>
                        </p:par>
                        <p:par>
                          <p:cTn id="86" fill="hold">
                            <p:stCondLst>
                              <p:cond delay="500"/>
                            </p:stCondLst>
                            <p:childTnLst>
                              <p:par>
                                <p:cTn id="87" presetID="26" presetClass="entr" presetSubtype="0" fill="hold" grpId="0" nodeType="afterEffect">
                                  <p:stCondLst>
                                    <p:cond delay="0"/>
                                  </p:stCondLst>
                                  <p:childTnLst>
                                    <p:set>
                                      <p:cBhvr>
                                        <p:cTn id="88" dur="1" fill="hold">
                                          <p:stCondLst>
                                            <p:cond delay="0"/>
                                          </p:stCondLst>
                                        </p:cTn>
                                        <p:tgtEl>
                                          <p:spTgt spid="864290"/>
                                        </p:tgtEl>
                                        <p:attrNameLst>
                                          <p:attrName>style.visibility</p:attrName>
                                        </p:attrNameLst>
                                      </p:cBhvr>
                                      <p:to>
                                        <p:strVal val="visible"/>
                                      </p:to>
                                    </p:set>
                                    <p:animEffect transition="in" filter="wipe(down)">
                                      <p:cBhvr>
                                        <p:cTn id="89" dur="580">
                                          <p:stCondLst>
                                            <p:cond delay="0"/>
                                          </p:stCondLst>
                                        </p:cTn>
                                        <p:tgtEl>
                                          <p:spTgt spid="864290"/>
                                        </p:tgtEl>
                                      </p:cBhvr>
                                    </p:animEffect>
                                    <p:anim calcmode="lin" valueType="num">
                                      <p:cBhvr>
                                        <p:cTn id="90" dur="1822" tmFilter="0,0; 0.14,0.36; 0.43,0.73; 0.71,0.91; 1.0,1.0">
                                          <p:stCondLst>
                                            <p:cond delay="0"/>
                                          </p:stCondLst>
                                        </p:cTn>
                                        <p:tgtEl>
                                          <p:spTgt spid="86429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86429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86429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86429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864290"/>
                                        </p:tgtEl>
                                        <p:attrNameLst>
                                          <p:attrName>ppt_y</p:attrName>
                                        </p:attrNameLst>
                                      </p:cBhvr>
                                      <p:tavLst>
                                        <p:tav tm="0" fmla="#ppt_y-sin(pi*$)/81">
                                          <p:val>
                                            <p:fltVal val="0"/>
                                          </p:val>
                                        </p:tav>
                                        <p:tav tm="100000">
                                          <p:val>
                                            <p:fltVal val="1"/>
                                          </p:val>
                                        </p:tav>
                                      </p:tavLst>
                                    </p:anim>
                                    <p:animScale>
                                      <p:cBhvr>
                                        <p:cTn id="95" dur="26">
                                          <p:stCondLst>
                                            <p:cond delay="650"/>
                                          </p:stCondLst>
                                        </p:cTn>
                                        <p:tgtEl>
                                          <p:spTgt spid="864290"/>
                                        </p:tgtEl>
                                      </p:cBhvr>
                                      <p:to x="100000" y="60000"/>
                                    </p:animScale>
                                    <p:animScale>
                                      <p:cBhvr>
                                        <p:cTn id="96" dur="166" decel="50000">
                                          <p:stCondLst>
                                            <p:cond delay="676"/>
                                          </p:stCondLst>
                                        </p:cTn>
                                        <p:tgtEl>
                                          <p:spTgt spid="864290"/>
                                        </p:tgtEl>
                                      </p:cBhvr>
                                      <p:to x="100000" y="100000"/>
                                    </p:animScale>
                                    <p:animScale>
                                      <p:cBhvr>
                                        <p:cTn id="97" dur="26">
                                          <p:stCondLst>
                                            <p:cond delay="1312"/>
                                          </p:stCondLst>
                                        </p:cTn>
                                        <p:tgtEl>
                                          <p:spTgt spid="864290"/>
                                        </p:tgtEl>
                                      </p:cBhvr>
                                      <p:to x="100000" y="80000"/>
                                    </p:animScale>
                                    <p:animScale>
                                      <p:cBhvr>
                                        <p:cTn id="98" dur="166" decel="50000">
                                          <p:stCondLst>
                                            <p:cond delay="1338"/>
                                          </p:stCondLst>
                                        </p:cTn>
                                        <p:tgtEl>
                                          <p:spTgt spid="864290"/>
                                        </p:tgtEl>
                                      </p:cBhvr>
                                      <p:to x="100000" y="100000"/>
                                    </p:animScale>
                                    <p:animScale>
                                      <p:cBhvr>
                                        <p:cTn id="99" dur="26">
                                          <p:stCondLst>
                                            <p:cond delay="1642"/>
                                          </p:stCondLst>
                                        </p:cTn>
                                        <p:tgtEl>
                                          <p:spTgt spid="864290"/>
                                        </p:tgtEl>
                                      </p:cBhvr>
                                      <p:to x="100000" y="90000"/>
                                    </p:animScale>
                                    <p:animScale>
                                      <p:cBhvr>
                                        <p:cTn id="100" dur="166" decel="50000">
                                          <p:stCondLst>
                                            <p:cond delay="1668"/>
                                          </p:stCondLst>
                                        </p:cTn>
                                        <p:tgtEl>
                                          <p:spTgt spid="864290"/>
                                        </p:tgtEl>
                                      </p:cBhvr>
                                      <p:to x="100000" y="100000"/>
                                    </p:animScale>
                                    <p:animScale>
                                      <p:cBhvr>
                                        <p:cTn id="101" dur="26">
                                          <p:stCondLst>
                                            <p:cond delay="1808"/>
                                          </p:stCondLst>
                                        </p:cTn>
                                        <p:tgtEl>
                                          <p:spTgt spid="864290"/>
                                        </p:tgtEl>
                                      </p:cBhvr>
                                      <p:to x="100000" y="95000"/>
                                    </p:animScale>
                                    <p:animScale>
                                      <p:cBhvr>
                                        <p:cTn id="102" dur="166" decel="50000">
                                          <p:stCondLst>
                                            <p:cond delay="1834"/>
                                          </p:stCondLst>
                                        </p:cTn>
                                        <p:tgtEl>
                                          <p:spTgt spid="864290"/>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864289"/>
                                        </p:tgtEl>
                                        <p:attrNameLst>
                                          <p:attrName>style.visibility</p:attrName>
                                        </p:attrNameLst>
                                      </p:cBhvr>
                                      <p:to>
                                        <p:strVal val="visible"/>
                                      </p:to>
                                    </p:set>
                                    <p:animEffect transition="in" filter="wipe(left)">
                                      <p:cBhvr>
                                        <p:cTn id="107" dur="2000"/>
                                        <p:tgtEl>
                                          <p:spTgt spid="864289"/>
                                        </p:tgtEl>
                                      </p:cBhvr>
                                    </p:animEffect>
                                  </p:childTnLst>
                                </p:cTn>
                              </p:par>
                            </p:childTnLst>
                          </p:cTn>
                        </p:par>
                        <p:par>
                          <p:cTn id="108" fill="hold">
                            <p:stCondLst>
                              <p:cond delay="2000"/>
                            </p:stCondLst>
                            <p:childTnLst>
                              <p:par>
                                <p:cTn id="109" presetID="53" presetClass="entr" presetSubtype="0" fill="hold" nodeType="afterEffect">
                                  <p:stCondLst>
                                    <p:cond delay="0"/>
                                  </p:stCondLst>
                                  <p:childTnLst>
                                    <p:set>
                                      <p:cBhvr>
                                        <p:cTn id="110" dur="1" fill="hold">
                                          <p:stCondLst>
                                            <p:cond delay="0"/>
                                          </p:stCondLst>
                                        </p:cTn>
                                        <p:tgtEl>
                                          <p:spTgt spid="864302"/>
                                        </p:tgtEl>
                                        <p:attrNameLst>
                                          <p:attrName>style.visibility</p:attrName>
                                        </p:attrNameLst>
                                      </p:cBhvr>
                                      <p:to>
                                        <p:strVal val="visible"/>
                                      </p:to>
                                    </p:set>
                                    <p:anim calcmode="lin" valueType="num">
                                      <p:cBhvr>
                                        <p:cTn id="111" dur="500" fill="hold"/>
                                        <p:tgtEl>
                                          <p:spTgt spid="864302"/>
                                        </p:tgtEl>
                                        <p:attrNameLst>
                                          <p:attrName>ppt_w</p:attrName>
                                        </p:attrNameLst>
                                      </p:cBhvr>
                                      <p:tavLst>
                                        <p:tav tm="0">
                                          <p:val>
                                            <p:fltVal val="0"/>
                                          </p:val>
                                        </p:tav>
                                        <p:tav tm="100000">
                                          <p:val>
                                            <p:strVal val="#ppt_w"/>
                                          </p:val>
                                        </p:tav>
                                      </p:tavLst>
                                    </p:anim>
                                    <p:anim calcmode="lin" valueType="num">
                                      <p:cBhvr>
                                        <p:cTn id="112" dur="500" fill="hold"/>
                                        <p:tgtEl>
                                          <p:spTgt spid="864302"/>
                                        </p:tgtEl>
                                        <p:attrNameLst>
                                          <p:attrName>ppt_h</p:attrName>
                                        </p:attrNameLst>
                                      </p:cBhvr>
                                      <p:tavLst>
                                        <p:tav tm="0">
                                          <p:val>
                                            <p:fltVal val="0"/>
                                          </p:val>
                                        </p:tav>
                                        <p:tav tm="100000">
                                          <p:val>
                                            <p:strVal val="#ppt_h"/>
                                          </p:val>
                                        </p:tav>
                                      </p:tavLst>
                                    </p:anim>
                                    <p:animEffect transition="in" filter="fade">
                                      <p:cBhvr>
                                        <p:cTn id="113" dur="500"/>
                                        <p:tgtEl>
                                          <p:spTgt spid="864302"/>
                                        </p:tgtEl>
                                      </p:cBhvr>
                                    </p:animEffect>
                                  </p:childTnLst>
                                </p:cTn>
                              </p:par>
                            </p:childTnLst>
                          </p:cTn>
                        </p:par>
                        <p:par>
                          <p:cTn id="114" fill="hold">
                            <p:stCondLst>
                              <p:cond delay="2500"/>
                            </p:stCondLst>
                            <p:childTnLst>
                              <p:par>
                                <p:cTn id="115" presetID="53" presetClass="entr" presetSubtype="0" fill="hold" grpId="0" nodeType="afterEffect">
                                  <p:stCondLst>
                                    <p:cond delay="0"/>
                                  </p:stCondLst>
                                  <p:childTnLst>
                                    <p:set>
                                      <p:cBhvr>
                                        <p:cTn id="116" dur="1" fill="hold">
                                          <p:stCondLst>
                                            <p:cond delay="0"/>
                                          </p:stCondLst>
                                        </p:cTn>
                                        <p:tgtEl>
                                          <p:spTgt spid="864303"/>
                                        </p:tgtEl>
                                        <p:attrNameLst>
                                          <p:attrName>style.visibility</p:attrName>
                                        </p:attrNameLst>
                                      </p:cBhvr>
                                      <p:to>
                                        <p:strVal val="visible"/>
                                      </p:to>
                                    </p:set>
                                    <p:anim calcmode="lin" valueType="num">
                                      <p:cBhvr>
                                        <p:cTn id="117" dur="500" fill="hold"/>
                                        <p:tgtEl>
                                          <p:spTgt spid="864303"/>
                                        </p:tgtEl>
                                        <p:attrNameLst>
                                          <p:attrName>ppt_w</p:attrName>
                                        </p:attrNameLst>
                                      </p:cBhvr>
                                      <p:tavLst>
                                        <p:tav tm="0">
                                          <p:val>
                                            <p:fltVal val="0"/>
                                          </p:val>
                                        </p:tav>
                                        <p:tav tm="100000">
                                          <p:val>
                                            <p:strVal val="#ppt_w"/>
                                          </p:val>
                                        </p:tav>
                                      </p:tavLst>
                                    </p:anim>
                                    <p:anim calcmode="lin" valueType="num">
                                      <p:cBhvr>
                                        <p:cTn id="118" dur="500" fill="hold"/>
                                        <p:tgtEl>
                                          <p:spTgt spid="864303"/>
                                        </p:tgtEl>
                                        <p:attrNameLst>
                                          <p:attrName>ppt_h</p:attrName>
                                        </p:attrNameLst>
                                      </p:cBhvr>
                                      <p:tavLst>
                                        <p:tav tm="0">
                                          <p:val>
                                            <p:fltVal val="0"/>
                                          </p:val>
                                        </p:tav>
                                        <p:tav tm="100000">
                                          <p:val>
                                            <p:strVal val="#ppt_h"/>
                                          </p:val>
                                        </p:tav>
                                      </p:tavLst>
                                    </p:anim>
                                    <p:animEffect transition="in" filter="fade">
                                      <p:cBhvr>
                                        <p:cTn id="119" dur="500"/>
                                        <p:tgtEl>
                                          <p:spTgt spid="864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63" grpId="0" animBg="1"/>
      <p:bldP spid="864276" grpId="0" autoUpdateAnimBg="0"/>
      <p:bldP spid="864280" grpId="0" animBg="1"/>
      <p:bldP spid="864284" grpId="0" animBg="1"/>
      <p:bldP spid="864285" grpId="0" animBg="1"/>
      <p:bldP spid="864286" grpId="0" animBg="1"/>
      <p:bldP spid="864287" grpId="0" animBg="1"/>
      <p:bldP spid="864288" grpId="0" animBg="1"/>
      <p:bldP spid="864289" grpId="0" animBg="1"/>
      <p:bldP spid="864290" grpId="0"/>
      <p:bldP spid="864291" grpId="0" animBg="1"/>
      <p:bldP spid="864297" grpId="0" animBg="1"/>
      <p:bldP spid="864298" grpId="0" animBg="1"/>
      <p:bldP spid="864299" grpId="0" animBg="1"/>
      <p:bldP spid="864300" grpId="0" animBg="1"/>
      <p:bldP spid="864301" grpId="0" animBg="1"/>
      <p:bldP spid="8643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Medición de diferencia de fase</a:t>
            </a:r>
          </a:p>
        </p:txBody>
      </p:sp>
      <p:sp>
        <p:nvSpPr>
          <p:cNvPr id="866307" name="Rectangle 3"/>
          <p:cNvSpPr>
            <a:spLocks noChangeArrowheads="1"/>
          </p:cNvSpPr>
          <p:nvPr/>
        </p:nvSpPr>
        <p:spPr bwMode="auto">
          <a:xfrm>
            <a:off x="512763" y="44450"/>
            <a:ext cx="8380412" cy="325438"/>
          </a:xfrm>
          <a:prstGeom prst="rect">
            <a:avLst/>
          </a:prstGeom>
          <a:noFill/>
          <a:ln w="9525">
            <a:noFill/>
            <a:miter lim="800000"/>
            <a:headEnd/>
            <a:tailEnd/>
          </a:ln>
          <a:effectLst/>
        </p:spPr>
        <p:txBody>
          <a:bodyPr lIns="92075" tIns="46038" rIns="92075" bIns="46038" anchor="b"/>
          <a:lstStyle/>
          <a:p>
            <a:pPr algn="r"/>
            <a:r>
              <a:rPr lang="es-ES_tradnl" sz="1800">
                <a:solidFill>
                  <a:srgbClr val="996633"/>
                </a:solidFill>
                <a:effectLst>
                  <a:outerShdw blurRad="38100" dist="38100" dir="2700000" algn="tl">
                    <a:srgbClr val="C0C0C0"/>
                  </a:outerShdw>
                </a:effectLst>
                <a:latin typeface="Arial" charset="0"/>
              </a:rPr>
              <a:t>Técnicas de caracterización de osciladores</a:t>
            </a:r>
          </a:p>
        </p:txBody>
      </p:sp>
      <p:sp>
        <p:nvSpPr>
          <p:cNvPr id="866308" name="Rectangle 4"/>
          <p:cNvSpPr>
            <a:spLocks noChangeArrowheads="1"/>
          </p:cNvSpPr>
          <p:nvPr/>
        </p:nvSpPr>
        <p:spPr bwMode="auto">
          <a:xfrm>
            <a:off x="0" y="0"/>
            <a:ext cx="8844021" cy="5765832"/>
          </a:xfrm>
          <a:prstGeom prst="rect">
            <a:avLst/>
          </a:prstGeom>
          <a:solidFill>
            <a:schemeClr val="bg1"/>
          </a:solidFill>
          <a:ln w="12700" cap="sq">
            <a:noFill/>
            <a:miter lim="800000"/>
            <a:headEnd type="none" w="sm" len="sm"/>
            <a:tailEnd type="none" w="sm" len="sm"/>
          </a:ln>
          <a:effectLst/>
        </p:spPr>
        <p:txBody>
          <a:bodyPr wrap="none" anchor="ctr"/>
          <a:lstStyle/>
          <a:p>
            <a:endParaRPr lang="es-MX"/>
          </a:p>
        </p:txBody>
      </p:sp>
      <p:graphicFrame>
        <p:nvGraphicFramePr>
          <p:cNvPr id="866309" name="Object 5"/>
          <p:cNvGraphicFramePr>
            <a:graphicFrameLocks noChangeAspect="1"/>
          </p:cNvGraphicFramePr>
          <p:nvPr/>
        </p:nvGraphicFramePr>
        <p:xfrm>
          <a:off x="1763713" y="2335213"/>
          <a:ext cx="1123950" cy="922337"/>
        </p:xfrm>
        <a:graphic>
          <a:graphicData uri="http://schemas.openxmlformats.org/presentationml/2006/ole">
            <mc:AlternateContent xmlns:mc="http://schemas.openxmlformats.org/markup-compatibility/2006">
              <mc:Choice xmlns:v="urn:schemas-microsoft-com:vml" Requires="v">
                <p:oleObj spid="_x0000_s866385" name="CorelDRAW" r:id="rId4" imgW="755904" imgH="533400" progId="">
                  <p:embed/>
                </p:oleObj>
              </mc:Choice>
              <mc:Fallback>
                <p:oleObj name="CorelDRAW" r:id="rId4" imgW="755904" imgH="533400" progId="">
                  <p:embed/>
                  <p:pic>
                    <p:nvPicPr>
                      <p:cNvPr id="0"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2335213"/>
                        <a:ext cx="112395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6310" name="Rectangle 6"/>
          <p:cNvSpPr>
            <a:spLocks noChangeArrowheads="1"/>
          </p:cNvSpPr>
          <p:nvPr/>
        </p:nvSpPr>
        <p:spPr bwMode="auto">
          <a:xfrm>
            <a:off x="1565275" y="2249488"/>
            <a:ext cx="431800" cy="719137"/>
          </a:xfrm>
          <a:prstGeom prst="rect">
            <a:avLst/>
          </a:prstGeom>
          <a:solidFill>
            <a:schemeClr val="bg1"/>
          </a:solidFill>
          <a:ln w="9525">
            <a:noFill/>
            <a:miter lim="800000"/>
            <a:headEnd/>
            <a:tailEnd/>
          </a:ln>
          <a:effectLst/>
        </p:spPr>
        <p:txBody>
          <a:bodyPr wrap="none" anchor="ctr"/>
          <a:lstStyle/>
          <a:p>
            <a:endParaRPr lang="es-MX"/>
          </a:p>
        </p:txBody>
      </p:sp>
      <p:sp>
        <p:nvSpPr>
          <p:cNvPr id="866311" name="Rectangle 7"/>
          <p:cNvSpPr>
            <a:spLocks noChangeArrowheads="1"/>
          </p:cNvSpPr>
          <p:nvPr/>
        </p:nvSpPr>
        <p:spPr bwMode="auto">
          <a:xfrm>
            <a:off x="468313" y="3835400"/>
            <a:ext cx="8135937" cy="2590800"/>
          </a:xfrm>
          <a:prstGeom prst="rect">
            <a:avLst/>
          </a:prstGeom>
          <a:solidFill>
            <a:srgbClr val="C0C0C0">
              <a:alpha val="10001"/>
            </a:srgbClr>
          </a:solidFill>
          <a:ln w="9525">
            <a:noFill/>
            <a:miter lim="800000"/>
            <a:headEnd/>
            <a:tailEnd/>
          </a:ln>
          <a:effectLst/>
        </p:spPr>
        <p:txBody>
          <a:bodyPr wrap="none" anchor="ctr"/>
          <a:lstStyle/>
          <a:p>
            <a:endParaRPr lang="es-MX"/>
          </a:p>
        </p:txBody>
      </p:sp>
      <p:graphicFrame>
        <p:nvGraphicFramePr>
          <p:cNvPr id="866312" name="Object 8"/>
          <p:cNvGraphicFramePr>
            <a:graphicFrameLocks/>
          </p:cNvGraphicFramePr>
          <p:nvPr/>
        </p:nvGraphicFramePr>
        <p:xfrm>
          <a:off x="3348038" y="593725"/>
          <a:ext cx="1439862" cy="1014413"/>
        </p:xfrm>
        <a:graphic>
          <a:graphicData uri="http://schemas.openxmlformats.org/presentationml/2006/ole">
            <mc:AlternateContent xmlns:mc="http://schemas.openxmlformats.org/markup-compatibility/2006">
              <mc:Choice xmlns:v="urn:schemas-microsoft-com:vml" Requires="v">
                <p:oleObj spid="_x0000_s866386" name="CorelDRAW" r:id="rId6" imgW="755904" imgH="533400" progId="">
                  <p:embed/>
                </p:oleObj>
              </mc:Choice>
              <mc:Fallback>
                <p:oleObj name="CorelDRAW" r:id="rId6" imgW="755904" imgH="533400" progId="">
                  <p:embed/>
                  <p:pic>
                    <p:nvPicPr>
                      <p:cNvPr id="0" name="Picture 6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593725"/>
                        <a:ext cx="14398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6313" name="Object 9"/>
          <p:cNvGraphicFramePr>
            <a:graphicFrameLocks/>
          </p:cNvGraphicFramePr>
          <p:nvPr/>
        </p:nvGraphicFramePr>
        <p:xfrm>
          <a:off x="6083300" y="593725"/>
          <a:ext cx="1439863" cy="1014413"/>
        </p:xfrm>
        <a:graphic>
          <a:graphicData uri="http://schemas.openxmlformats.org/presentationml/2006/ole">
            <mc:AlternateContent xmlns:mc="http://schemas.openxmlformats.org/markup-compatibility/2006">
              <mc:Choice xmlns:v="urn:schemas-microsoft-com:vml" Requires="v">
                <p:oleObj spid="_x0000_s866387" name="CorelDRAW" r:id="rId7" imgW="755904" imgH="533400" progId="">
                  <p:embed/>
                </p:oleObj>
              </mc:Choice>
              <mc:Fallback>
                <p:oleObj name="CorelDRAW" r:id="rId7" imgW="755904" imgH="533400" progId="">
                  <p:embed/>
                  <p:pic>
                    <p:nvPicPr>
                      <p:cNvPr id="0" name="Picture 6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300" y="593725"/>
                        <a:ext cx="14398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6314" name="Line 10"/>
          <p:cNvSpPr>
            <a:spLocks noChangeShapeType="1"/>
          </p:cNvSpPr>
          <p:nvPr/>
        </p:nvSpPr>
        <p:spPr bwMode="auto">
          <a:xfrm>
            <a:off x="3400425" y="463550"/>
            <a:ext cx="0" cy="1447800"/>
          </a:xfrm>
          <a:prstGeom prst="line">
            <a:avLst/>
          </a:prstGeom>
          <a:noFill/>
          <a:ln w="9525">
            <a:solidFill>
              <a:schemeClr val="tx1"/>
            </a:solidFill>
            <a:prstDash val="dash"/>
            <a:round/>
            <a:headEnd/>
            <a:tailEnd/>
          </a:ln>
          <a:effectLst/>
        </p:spPr>
        <p:txBody>
          <a:bodyPr/>
          <a:lstStyle/>
          <a:p>
            <a:endParaRPr lang="es-MX"/>
          </a:p>
        </p:txBody>
      </p:sp>
      <p:sp>
        <p:nvSpPr>
          <p:cNvPr id="866315" name="Line 11"/>
          <p:cNvSpPr>
            <a:spLocks noChangeShapeType="1"/>
          </p:cNvSpPr>
          <p:nvPr/>
        </p:nvSpPr>
        <p:spPr bwMode="auto">
          <a:xfrm>
            <a:off x="3419475" y="1744663"/>
            <a:ext cx="137160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66316" name="Group 12"/>
          <p:cNvGrpSpPr>
            <a:grpSpLocks/>
          </p:cNvGrpSpPr>
          <p:nvPr/>
        </p:nvGrpSpPr>
        <p:grpSpPr bwMode="auto">
          <a:xfrm>
            <a:off x="2017713" y="387350"/>
            <a:ext cx="6442075" cy="1447800"/>
            <a:chOff x="1135" y="80"/>
            <a:chExt cx="4058" cy="912"/>
          </a:xfrm>
        </p:grpSpPr>
        <p:sp>
          <p:nvSpPr>
            <p:cNvPr id="866317" name="Line 13"/>
            <p:cNvSpPr>
              <a:spLocks noChangeShapeType="1"/>
            </p:cNvSpPr>
            <p:nvPr/>
          </p:nvSpPr>
          <p:spPr bwMode="auto">
            <a:xfrm>
              <a:off x="1156" y="527"/>
              <a:ext cx="4037" cy="0"/>
            </a:xfrm>
            <a:prstGeom prst="line">
              <a:avLst/>
            </a:prstGeom>
            <a:noFill/>
            <a:ln w="9525">
              <a:solidFill>
                <a:schemeClr val="tx1"/>
              </a:solidFill>
              <a:round/>
              <a:headEnd/>
              <a:tailEnd type="triangle" w="med" len="med"/>
            </a:ln>
            <a:effectLst/>
          </p:spPr>
          <p:txBody>
            <a:bodyPr/>
            <a:lstStyle/>
            <a:p>
              <a:endParaRPr lang="es-MX"/>
            </a:p>
          </p:txBody>
        </p:sp>
        <p:sp>
          <p:nvSpPr>
            <p:cNvPr id="866318" name="Line 14"/>
            <p:cNvSpPr>
              <a:spLocks noChangeShapeType="1"/>
            </p:cNvSpPr>
            <p:nvPr/>
          </p:nvSpPr>
          <p:spPr bwMode="auto">
            <a:xfrm flipV="1">
              <a:off x="1135" y="80"/>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66319" name="Object 15"/>
          <p:cNvGraphicFramePr>
            <a:graphicFrameLocks noChangeAspect="1"/>
          </p:cNvGraphicFramePr>
          <p:nvPr/>
        </p:nvGraphicFramePr>
        <p:xfrm>
          <a:off x="1982788" y="568325"/>
          <a:ext cx="1447800" cy="1019175"/>
        </p:xfrm>
        <a:graphic>
          <a:graphicData uri="http://schemas.openxmlformats.org/presentationml/2006/ole">
            <mc:AlternateContent xmlns:mc="http://schemas.openxmlformats.org/markup-compatibility/2006">
              <mc:Choice xmlns:v="urn:schemas-microsoft-com:vml" Requires="v">
                <p:oleObj spid="_x0000_s866388" name="CorelDRAW" r:id="rId8" imgW="755904" imgH="533400" progId="">
                  <p:embed/>
                </p:oleObj>
              </mc:Choice>
              <mc:Fallback>
                <p:oleObj name="CorelDRAW" r:id="rId8" imgW="755904" imgH="533400" progId="">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788" y="568325"/>
                        <a:ext cx="14478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66320" name="Group 16"/>
          <p:cNvGrpSpPr>
            <a:grpSpLocks/>
          </p:cNvGrpSpPr>
          <p:nvPr/>
        </p:nvGrpSpPr>
        <p:grpSpPr bwMode="auto">
          <a:xfrm>
            <a:off x="2014538" y="2139950"/>
            <a:ext cx="6408737" cy="1447800"/>
            <a:chOff x="1133" y="1184"/>
            <a:chExt cx="4037" cy="912"/>
          </a:xfrm>
        </p:grpSpPr>
        <p:sp>
          <p:nvSpPr>
            <p:cNvPr id="866321" name="Line 17"/>
            <p:cNvSpPr>
              <a:spLocks noChangeShapeType="1"/>
            </p:cNvSpPr>
            <p:nvPr/>
          </p:nvSpPr>
          <p:spPr bwMode="auto">
            <a:xfrm>
              <a:off x="1133" y="1616"/>
              <a:ext cx="4037" cy="0"/>
            </a:xfrm>
            <a:prstGeom prst="line">
              <a:avLst/>
            </a:prstGeom>
            <a:noFill/>
            <a:ln w="9525">
              <a:solidFill>
                <a:schemeClr val="tx1"/>
              </a:solidFill>
              <a:round/>
              <a:headEnd/>
              <a:tailEnd type="triangle" w="med" len="med"/>
            </a:ln>
            <a:effectLst/>
          </p:spPr>
          <p:txBody>
            <a:bodyPr/>
            <a:lstStyle/>
            <a:p>
              <a:endParaRPr lang="es-MX"/>
            </a:p>
          </p:txBody>
        </p:sp>
        <p:sp>
          <p:nvSpPr>
            <p:cNvPr id="866322" name="Line 18"/>
            <p:cNvSpPr>
              <a:spLocks noChangeShapeType="1"/>
            </p:cNvSpPr>
            <p:nvPr/>
          </p:nvSpPr>
          <p:spPr bwMode="auto">
            <a:xfrm flipV="1">
              <a:off x="1135" y="1184"/>
              <a:ext cx="0" cy="912"/>
            </a:xfrm>
            <a:prstGeom prst="line">
              <a:avLst/>
            </a:prstGeom>
            <a:noFill/>
            <a:ln w="9525">
              <a:solidFill>
                <a:schemeClr val="tx1"/>
              </a:solidFill>
              <a:round/>
              <a:headEnd/>
              <a:tailEnd type="triangle" w="med" len="med"/>
            </a:ln>
            <a:effectLst/>
          </p:spPr>
          <p:txBody>
            <a:bodyPr/>
            <a:lstStyle/>
            <a:p>
              <a:endParaRPr lang="es-MX"/>
            </a:p>
          </p:txBody>
        </p:sp>
      </p:grpSp>
      <p:sp>
        <p:nvSpPr>
          <p:cNvPr id="866323" name="Text Box 19"/>
          <p:cNvSpPr txBox="1">
            <a:spLocks noChangeArrowheads="1"/>
          </p:cNvSpPr>
          <p:nvPr/>
        </p:nvSpPr>
        <p:spPr bwMode="auto">
          <a:xfrm>
            <a:off x="611188" y="463550"/>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1</a:t>
            </a:r>
            <a:endParaRPr kumimoji="0" lang="es-ES"/>
          </a:p>
        </p:txBody>
      </p:sp>
      <p:sp>
        <p:nvSpPr>
          <p:cNvPr id="866324" name="Text Box 20"/>
          <p:cNvSpPr txBox="1">
            <a:spLocks noChangeArrowheads="1"/>
          </p:cNvSpPr>
          <p:nvPr/>
        </p:nvSpPr>
        <p:spPr bwMode="auto">
          <a:xfrm>
            <a:off x="611188" y="2368550"/>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2</a:t>
            </a:r>
            <a:endParaRPr kumimoji="0" lang="es-ES"/>
          </a:p>
        </p:txBody>
      </p:sp>
      <p:graphicFrame>
        <p:nvGraphicFramePr>
          <p:cNvPr id="866325" name="Object 21"/>
          <p:cNvGraphicFramePr>
            <a:graphicFrameLocks noChangeAspect="1"/>
          </p:cNvGraphicFramePr>
          <p:nvPr/>
        </p:nvGraphicFramePr>
        <p:xfrm>
          <a:off x="703263" y="911225"/>
          <a:ext cx="1182687" cy="346075"/>
        </p:xfrm>
        <a:graphic>
          <a:graphicData uri="http://schemas.openxmlformats.org/presentationml/2006/ole">
            <mc:AlternateContent xmlns:mc="http://schemas.openxmlformats.org/markup-compatibility/2006">
              <mc:Choice xmlns:v="urn:schemas-microsoft-com:vml" Requires="v">
                <p:oleObj spid="_x0000_s866389" name="Ecuación" r:id="rId9" imgW="736280" imgH="215806" progId="">
                  <p:embed/>
                </p:oleObj>
              </mc:Choice>
              <mc:Fallback>
                <p:oleObj name="Ecuación" r:id="rId9" imgW="736280" imgH="215806" progId="">
                  <p:embed/>
                  <p:pic>
                    <p:nvPicPr>
                      <p:cNvPr id="0" name="Picture 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263" y="911225"/>
                        <a:ext cx="1182687" cy="346075"/>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6326" name="Object 22"/>
          <p:cNvGraphicFramePr>
            <a:graphicFrameLocks noChangeAspect="1"/>
          </p:cNvGraphicFramePr>
          <p:nvPr/>
        </p:nvGraphicFramePr>
        <p:xfrm>
          <a:off x="701675" y="1266825"/>
          <a:ext cx="1185863" cy="344488"/>
        </p:xfrm>
        <a:graphic>
          <a:graphicData uri="http://schemas.openxmlformats.org/presentationml/2006/ole">
            <mc:AlternateContent xmlns:mc="http://schemas.openxmlformats.org/markup-compatibility/2006">
              <mc:Choice xmlns:v="urn:schemas-microsoft-com:vml" Requires="v">
                <p:oleObj spid="_x0000_s866390" name="Ecuación" r:id="rId11" imgW="698197" imgH="203112" progId="">
                  <p:embed/>
                </p:oleObj>
              </mc:Choice>
              <mc:Fallback>
                <p:oleObj name="Ecuación" r:id="rId11" imgW="698197" imgH="203112" progId="">
                  <p:embed/>
                  <p:pic>
                    <p:nvPicPr>
                      <p:cNvPr id="0" name="Picture 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675" y="1266825"/>
                        <a:ext cx="1185863" cy="344488"/>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6327" name="Object 23"/>
          <p:cNvGraphicFramePr>
            <a:graphicFrameLocks noChangeAspect="1"/>
          </p:cNvGraphicFramePr>
          <p:nvPr/>
        </p:nvGraphicFramePr>
        <p:xfrm>
          <a:off x="3995738" y="1817688"/>
          <a:ext cx="223837" cy="265112"/>
        </p:xfrm>
        <a:graphic>
          <a:graphicData uri="http://schemas.openxmlformats.org/presentationml/2006/ole">
            <mc:AlternateContent xmlns:mc="http://schemas.openxmlformats.org/markup-compatibility/2006">
              <mc:Choice xmlns:v="urn:schemas-microsoft-com:vml" Requires="v">
                <p:oleObj spid="_x0000_s866391" name="Ecuación" r:id="rId13" imgW="139579" imgH="164957" progId="">
                  <p:embed/>
                </p:oleObj>
              </mc:Choice>
              <mc:Fallback>
                <p:oleObj name="Ecuación" r:id="rId13" imgW="139579" imgH="164957" progId="">
                  <p:embed/>
                  <p:pic>
                    <p:nvPicPr>
                      <p:cNvPr id="0" name="Picture 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5738" y="1817688"/>
                        <a:ext cx="223837" cy="265112"/>
                      </a:xfrm>
                      <a:prstGeom prst="rect">
                        <a:avLst/>
                      </a:prstGeom>
                      <a:solidFill>
                        <a:schemeClr val="accent1">
                          <a:alpha val="72156"/>
                        </a:schemeClr>
                      </a:solidFill>
                      <a:ln w="9525">
                        <a:solidFill>
                          <a:schemeClr val="tx1"/>
                        </a:solidFill>
                        <a:miter lim="800000"/>
                        <a:headEnd/>
                        <a:tailEnd/>
                      </a:ln>
                    </p:spPr>
                  </p:pic>
                </p:oleObj>
              </mc:Fallback>
            </mc:AlternateContent>
          </a:graphicData>
        </a:graphic>
      </p:graphicFrame>
      <p:sp>
        <p:nvSpPr>
          <p:cNvPr id="866328" name="Line 24"/>
          <p:cNvSpPr>
            <a:spLocks noChangeShapeType="1"/>
          </p:cNvSpPr>
          <p:nvPr/>
        </p:nvSpPr>
        <p:spPr bwMode="auto">
          <a:xfrm>
            <a:off x="3419475" y="3402013"/>
            <a:ext cx="936625" cy="0"/>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66329" name="Object 25"/>
          <p:cNvGraphicFramePr>
            <a:graphicFrameLocks noChangeAspect="1"/>
          </p:cNvGraphicFramePr>
          <p:nvPr/>
        </p:nvGraphicFramePr>
        <p:xfrm>
          <a:off x="3771900" y="3473450"/>
          <a:ext cx="223838" cy="265113"/>
        </p:xfrm>
        <a:graphic>
          <a:graphicData uri="http://schemas.openxmlformats.org/presentationml/2006/ole">
            <mc:AlternateContent xmlns:mc="http://schemas.openxmlformats.org/markup-compatibility/2006">
              <mc:Choice xmlns:v="urn:schemas-microsoft-com:vml" Requires="v">
                <p:oleObj spid="_x0000_s866392" name="Ecuación" r:id="rId15" imgW="139579" imgH="164957" progId="">
                  <p:embed/>
                </p:oleObj>
              </mc:Choice>
              <mc:Fallback>
                <p:oleObj name="Ecuación" r:id="rId15" imgW="139579" imgH="164957" progId="">
                  <p:embed/>
                  <p:pic>
                    <p:nvPicPr>
                      <p:cNvPr id="0" name="Picture 7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71900" y="3473450"/>
                        <a:ext cx="223838" cy="265113"/>
                      </a:xfrm>
                      <a:prstGeom prst="rect">
                        <a:avLst/>
                      </a:prstGeom>
                      <a:solidFill>
                        <a:schemeClr val="accent1">
                          <a:alpha val="72156"/>
                        </a:schemeClr>
                      </a:solidFill>
                      <a:ln w="9525">
                        <a:solidFill>
                          <a:schemeClr val="tx1"/>
                        </a:solidFill>
                        <a:miter lim="800000"/>
                        <a:headEnd/>
                        <a:tailEnd/>
                      </a:ln>
                    </p:spPr>
                  </p:pic>
                </p:oleObj>
              </mc:Fallback>
            </mc:AlternateContent>
          </a:graphicData>
        </a:graphic>
      </p:graphicFrame>
      <p:graphicFrame>
        <p:nvGraphicFramePr>
          <p:cNvPr id="866330" name="Object 26"/>
          <p:cNvGraphicFramePr>
            <a:graphicFrameLocks noChangeAspect="1"/>
          </p:cNvGraphicFramePr>
          <p:nvPr/>
        </p:nvGraphicFramePr>
        <p:xfrm>
          <a:off x="188913" y="2892425"/>
          <a:ext cx="1793875" cy="346075"/>
        </p:xfrm>
        <a:graphic>
          <a:graphicData uri="http://schemas.openxmlformats.org/presentationml/2006/ole">
            <mc:AlternateContent xmlns:mc="http://schemas.openxmlformats.org/markup-compatibility/2006">
              <mc:Choice xmlns:v="urn:schemas-microsoft-com:vml" Requires="v">
                <p:oleObj spid="_x0000_s866393" name="Ecuación" r:id="rId17" imgW="1117115" imgH="215806" progId="">
                  <p:embed/>
                </p:oleObj>
              </mc:Choice>
              <mc:Fallback>
                <p:oleObj name="Ecuación" r:id="rId17" imgW="1117115" imgH="215806" progId="">
                  <p:embed/>
                  <p:pic>
                    <p:nvPicPr>
                      <p:cNvPr id="0" name="Picture 7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8913" y="2892425"/>
                        <a:ext cx="1793875" cy="346075"/>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6331" name="Object 27"/>
          <p:cNvGraphicFramePr>
            <a:graphicFrameLocks noChangeAspect="1"/>
          </p:cNvGraphicFramePr>
          <p:nvPr/>
        </p:nvGraphicFramePr>
        <p:xfrm>
          <a:off x="179388" y="3249613"/>
          <a:ext cx="1814512" cy="344487"/>
        </p:xfrm>
        <a:graphic>
          <a:graphicData uri="http://schemas.openxmlformats.org/presentationml/2006/ole">
            <mc:AlternateContent xmlns:mc="http://schemas.openxmlformats.org/markup-compatibility/2006">
              <mc:Choice xmlns:v="urn:schemas-microsoft-com:vml" Requires="v">
                <p:oleObj spid="_x0000_s866394" name="Ecuación" r:id="rId19" imgW="1066337" imgH="203112" progId="">
                  <p:embed/>
                </p:oleObj>
              </mc:Choice>
              <mc:Fallback>
                <p:oleObj name="Ecuación" r:id="rId19" imgW="1066337" imgH="203112" progId="">
                  <p:embed/>
                  <p:pic>
                    <p:nvPicPr>
                      <p:cNvPr id="0" name="Picture 7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388" y="3249613"/>
                        <a:ext cx="1814512" cy="344487"/>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66332" name="Line 28"/>
          <p:cNvSpPr>
            <a:spLocks noChangeShapeType="1"/>
          </p:cNvSpPr>
          <p:nvPr/>
        </p:nvSpPr>
        <p:spPr bwMode="auto">
          <a:xfrm>
            <a:off x="3400425" y="1987550"/>
            <a:ext cx="0" cy="2133600"/>
          </a:xfrm>
          <a:prstGeom prst="line">
            <a:avLst/>
          </a:prstGeom>
          <a:noFill/>
          <a:ln w="9525">
            <a:solidFill>
              <a:schemeClr val="tx1"/>
            </a:solidFill>
            <a:prstDash val="dash"/>
            <a:round/>
            <a:headEnd/>
            <a:tailEnd/>
          </a:ln>
          <a:effectLst/>
        </p:spPr>
        <p:txBody>
          <a:bodyPr/>
          <a:lstStyle/>
          <a:p>
            <a:endParaRPr lang="es-MX"/>
          </a:p>
        </p:txBody>
      </p:sp>
      <p:sp>
        <p:nvSpPr>
          <p:cNvPr id="866333" name="Line 29"/>
          <p:cNvSpPr>
            <a:spLocks noChangeShapeType="1"/>
          </p:cNvSpPr>
          <p:nvPr/>
        </p:nvSpPr>
        <p:spPr bwMode="auto">
          <a:xfrm flipV="1">
            <a:off x="1760538" y="5921375"/>
            <a:ext cx="6483350" cy="1588"/>
          </a:xfrm>
          <a:prstGeom prst="line">
            <a:avLst/>
          </a:prstGeom>
          <a:noFill/>
          <a:ln w="9525">
            <a:solidFill>
              <a:schemeClr val="tx1"/>
            </a:solidFill>
            <a:round/>
            <a:headEnd/>
            <a:tailEnd type="triangle" w="med" len="med"/>
          </a:ln>
          <a:effectLst/>
        </p:spPr>
        <p:txBody>
          <a:bodyPr/>
          <a:lstStyle/>
          <a:p>
            <a:endParaRPr lang="es-MX"/>
          </a:p>
        </p:txBody>
      </p:sp>
      <p:sp>
        <p:nvSpPr>
          <p:cNvPr id="866334" name="Line 30"/>
          <p:cNvSpPr>
            <a:spLocks noChangeShapeType="1"/>
          </p:cNvSpPr>
          <p:nvPr/>
        </p:nvSpPr>
        <p:spPr bwMode="auto">
          <a:xfrm flipV="1">
            <a:off x="1760538" y="4049713"/>
            <a:ext cx="3175" cy="1873250"/>
          </a:xfrm>
          <a:prstGeom prst="line">
            <a:avLst/>
          </a:prstGeom>
          <a:noFill/>
          <a:ln w="9525">
            <a:solidFill>
              <a:schemeClr val="tx1"/>
            </a:solidFill>
            <a:round/>
            <a:headEnd/>
            <a:tailEnd type="triangle" w="med" len="med"/>
          </a:ln>
          <a:effectLst/>
        </p:spPr>
        <p:txBody>
          <a:bodyPr/>
          <a:lstStyle/>
          <a:p>
            <a:endParaRPr lang="es-MX"/>
          </a:p>
        </p:txBody>
      </p:sp>
      <p:sp>
        <p:nvSpPr>
          <p:cNvPr id="866335" name="Text Box 31"/>
          <p:cNvSpPr txBox="1">
            <a:spLocks noChangeArrowheads="1"/>
          </p:cNvSpPr>
          <p:nvPr/>
        </p:nvSpPr>
        <p:spPr bwMode="auto">
          <a:xfrm>
            <a:off x="1400175" y="4186238"/>
            <a:ext cx="346075" cy="376237"/>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X</a:t>
            </a:r>
          </a:p>
        </p:txBody>
      </p:sp>
      <p:sp>
        <p:nvSpPr>
          <p:cNvPr id="866336" name="Text Box 32"/>
          <p:cNvSpPr txBox="1">
            <a:spLocks noChangeArrowheads="1"/>
          </p:cNvSpPr>
          <p:nvPr/>
        </p:nvSpPr>
        <p:spPr bwMode="auto">
          <a:xfrm>
            <a:off x="7154863" y="5986463"/>
            <a:ext cx="955675" cy="376237"/>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Tiempo</a:t>
            </a:r>
          </a:p>
        </p:txBody>
      </p:sp>
      <p:sp>
        <p:nvSpPr>
          <p:cNvPr id="866337" name="Freeform 33"/>
          <p:cNvSpPr>
            <a:spLocks/>
          </p:cNvSpPr>
          <p:nvPr/>
        </p:nvSpPr>
        <p:spPr bwMode="auto">
          <a:xfrm>
            <a:off x="1776413" y="4159250"/>
            <a:ext cx="4779962" cy="1208088"/>
          </a:xfrm>
          <a:custGeom>
            <a:avLst/>
            <a:gdLst/>
            <a:ahLst/>
            <a:cxnLst>
              <a:cxn ang="0">
                <a:pos x="0" y="761"/>
              </a:cxn>
              <a:cxn ang="0">
                <a:pos x="1152" y="695"/>
              </a:cxn>
              <a:cxn ang="0">
                <a:pos x="1891" y="532"/>
              </a:cxn>
              <a:cxn ang="0">
                <a:pos x="2554" y="272"/>
              </a:cxn>
              <a:cxn ang="0">
                <a:pos x="3011" y="0"/>
              </a:cxn>
            </a:cxnLst>
            <a:rect l="0" t="0" r="r" b="b"/>
            <a:pathLst>
              <a:path w="3011" h="761">
                <a:moveTo>
                  <a:pt x="0" y="761"/>
                </a:moveTo>
                <a:cubicBezTo>
                  <a:pt x="192" y="750"/>
                  <a:pt x="837" y="733"/>
                  <a:pt x="1152" y="695"/>
                </a:cubicBezTo>
                <a:cubicBezTo>
                  <a:pt x="1427" y="665"/>
                  <a:pt x="1657" y="602"/>
                  <a:pt x="1891" y="532"/>
                </a:cubicBezTo>
                <a:cubicBezTo>
                  <a:pt x="2125" y="462"/>
                  <a:pt x="2367" y="361"/>
                  <a:pt x="2554" y="272"/>
                </a:cubicBezTo>
                <a:cubicBezTo>
                  <a:pt x="2741" y="183"/>
                  <a:pt x="2916" y="57"/>
                  <a:pt x="3011" y="0"/>
                </a:cubicBezTo>
              </a:path>
            </a:pathLst>
          </a:custGeom>
          <a:noFill/>
          <a:ln w="9525">
            <a:solidFill>
              <a:schemeClr val="tx1"/>
            </a:solidFill>
            <a:round/>
            <a:headEnd type="none" w="med" len="med"/>
            <a:tailEnd type="none" w="med" len="med"/>
          </a:ln>
          <a:effectLst/>
        </p:spPr>
        <p:txBody>
          <a:bodyPr/>
          <a:lstStyle/>
          <a:p>
            <a:endParaRPr lang="es-MX"/>
          </a:p>
        </p:txBody>
      </p:sp>
      <p:sp>
        <p:nvSpPr>
          <p:cNvPr id="866338" name="Text Box 34"/>
          <p:cNvSpPr txBox="1">
            <a:spLocks noChangeArrowheads="1"/>
          </p:cNvSpPr>
          <p:nvPr/>
        </p:nvSpPr>
        <p:spPr bwMode="auto">
          <a:xfrm>
            <a:off x="1331913" y="5195888"/>
            <a:ext cx="514350" cy="366712"/>
          </a:xfrm>
          <a:prstGeom prst="rect">
            <a:avLst/>
          </a:prstGeom>
          <a:noFill/>
          <a:ln w="9525">
            <a:noFill/>
            <a:miter lim="800000"/>
            <a:headEnd/>
            <a:tailEnd/>
          </a:ln>
          <a:effectLst/>
        </p:spPr>
        <p:txBody>
          <a:bodyPr wrap="none">
            <a:spAutoFit/>
          </a:bodyPr>
          <a:lstStyle/>
          <a:p>
            <a:pPr eaLnBrk="1" hangingPunct="1"/>
            <a:r>
              <a:rPr kumimoji="0" lang="es-ES" sz="1800">
                <a:latin typeface="Arial" charset="0"/>
              </a:rPr>
              <a:t>T/4</a:t>
            </a:r>
          </a:p>
        </p:txBody>
      </p:sp>
      <p:sp>
        <p:nvSpPr>
          <p:cNvPr id="866339" name="Text Box 35"/>
          <p:cNvSpPr txBox="1">
            <a:spLocks noChangeArrowheads="1"/>
          </p:cNvSpPr>
          <p:nvPr/>
        </p:nvSpPr>
        <p:spPr bwMode="auto">
          <a:xfrm rot="16200000">
            <a:off x="5556" y="4723607"/>
            <a:ext cx="21748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algn="ctr" eaLnBrk="1" hangingPunct="1"/>
            <a:r>
              <a:rPr kumimoji="0" lang="es-ES" sz="1800">
                <a:latin typeface="Arial" charset="0"/>
              </a:rPr>
              <a:t>Diferencia de Fase </a:t>
            </a:r>
          </a:p>
        </p:txBody>
      </p:sp>
      <p:graphicFrame>
        <p:nvGraphicFramePr>
          <p:cNvPr id="866340" name="Object 36"/>
          <p:cNvGraphicFramePr>
            <a:graphicFrameLocks/>
          </p:cNvGraphicFramePr>
          <p:nvPr/>
        </p:nvGraphicFramePr>
        <p:xfrm>
          <a:off x="4716463" y="593725"/>
          <a:ext cx="1439862" cy="1014413"/>
        </p:xfrm>
        <a:graphic>
          <a:graphicData uri="http://schemas.openxmlformats.org/presentationml/2006/ole">
            <mc:AlternateContent xmlns:mc="http://schemas.openxmlformats.org/markup-compatibility/2006">
              <mc:Choice xmlns:v="urn:schemas-microsoft-com:vml" Requires="v">
                <p:oleObj spid="_x0000_s866395" name="CorelDRAW" r:id="rId21" imgW="755904" imgH="533400" progId="">
                  <p:embed/>
                </p:oleObj>
              </mc:Choice>
              <mc:Fallback>
                <p:oleObj name="CorelDRAW" r:id="rId21" imgW="755904" imgH="533400" progId="">
                  <p:embed/>
                  <p:pic>
                    <p:nvPicPr>
                      <p:cNvPr id="0" name="Picture 7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593725"/>
                        <a:ext cx="14398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6341" name="Object 37"/>
          <p:cNvGraphicFramePr>
            <a:graphicFrameLocks noChangeAspect="1"/>
          </p:cNvGraphicFramePr>
          <p:nvPr/>
        </p:nvGraphicFramePr>
        <p:xfrm>
          <a:off x="2811463" y="2314575"/>
          <a:ext cx="1077912" cy="1014413"/>
        </p:xfrm>
        <a:graphic>
          <a:graphicData uri="http://schemas.openxmlformats.org/presentationml/2006/ole">
            <mc:AlternateContent xmlns:mc="http://schemas.openxmlformats.org/markup-compatibility/2006">
              <mc:Choice xmlns:v="urn:schemas-microsoft-com:vml" Requires="v">
                <p:oleObj spid="_x0000_s866396" name="CorelDRAW" r:id="rId22" imgW="755904" imgH="533400" progId="">
                  <p:embed/>
                </p:oleObj>
              </mc:Choice>
              <mc:Fallback>
                <p:oleObj name="CorelDRAW" r:id="rId22" imgW="755904" imgH="533400" progId="">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1463" y="2314575"/>
                        <a:ext cx="107791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6342" name="Object 38"/>
          <p:cNvGraphicFramePr>
            <a:graphicFrameLocks noChangeAspect="1"/>
          </p:cNvGraphicFramePr>
          <p:nvPr/>
        </p:nvGraphicFramePr>
        <p:xfrm>
          <a:off x="3851275" y="2320925"/>
          <a:ext cx="901700" cy="1014413"/>
        </p:xfrm>
        <a:graphic>
          <a:graphicData uri="http://schemas.openxmlformats.org/presentationml/2006/ole">
            <mc:AlternateContent xmlns:mc="http://schemas.openxmlformats.org/markup-compatibility/2006">
              <mc:Choice xmlns:v="urn:schemas-microsoft-com:vml" Requires="v">
                <p:oleObj spid="_x0000_s866397" name="CorelDRAW" r:id="rId23" imgW="755904" imgH="533400" progId="">
                  <p:embed/>
                </p:oleObj>
              </mc:Choice>
              <mc:Fallback>
                <p:oleObj name="CorelDRAW" r:id="rId23" imgW="755904" imgH="533400" progId="">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2320925"/>
                        <a:ext cx="90170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6343" name="Object 39"/>
          <p:cNvGraphicFramePr>
            <a:graphicFrameLocks noChangeAspect="1"/>
          </p:cNvGraphicFramePr>
          <p:nvPr/>
        </p:nvGraphicFramePr>
        <p:xfrm>
          <a:off x="4708525" y="2314575"/>
          <a:ext cx="719138" cy="1014413"/>
        </p:xfrm>
        <a:graphic>
          <a:graphicData uri="http://schemas.openxmlformats.org/presentationml/2006/ole">
            <mc:AlternateContent xmlns:mc="http://schemas.openxmlformats.org/markup-compatibility/2006">
              <mc:Choice xmlns:v="urn:schemas-microsoft-com:vml" Requires="v">
                <p:oleObj spid="_x0000_s866398" name="CorelDRAW" r:id="rId24" imgW="755904" imgH="533400" progId="">
                  <p:embed/>
                </p:oleObj>
              </mc:Choice>
              <mc:Fallback>
                <p:oleObj name="CorelDRAW" r:id="rId24" imgW="755904" imgH="5334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525" y="2314575"/>
                        <a:ext cx="719138"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6344" name="Line 40"/>
          <p:cNvSpPr>
            <a:spLocks noChangeShapeType="1"/>
          </p:cNvSpPr>
          <p:nvPr/>
        </p:nvSpPr>
        <p:spPr bwMode="auto">
          <a:xfrm>
            <a:off x="4787900" y="449263"/>
            <a:ext cx="0" cy="3671887"/>
          </a:xfrm>
          <a:prstGeom prst="line">
            <a:avLst/>
          </a:prstGeom>
          <a:noFill/>
          <a:ln w="9525">
            <a:solidFill>
              <a:schemeClr val="tx1"/>
            </a:solidFill>
            <a:prstDash val="dash"/>
            <a:round/>
            <a:headEnd/>
            <a:tailEnd/>
          </a:ln>
          <a:effectLst/>
        </p:spPr>
        <p:txBody>
          <a:bodyPr/>
          <a:lstStyle/>
          <a:p>
            <a:endParaRPr lang="es-MX"/>
          </a:p>
        </p:txBody>
      </p:sp>
      <p:sp>
        <p:nvSpPr>
          <p:cNvPr id="866345" name="Line 41"/>
          <p:cNvSpPr>
            <a:spLocks noChangeShapeType="1"/>
          </p:cNvSpPr>
          <p:nvPr/>
        </p:nvSpPr>
        <p:spPr bwMode="auto">
          <a:xfrm>
            <a:off x="4356100" y="260350"/>
            <a:ext cx="0" cy="3671888"/>
          </a:xfrm>
          <a:prstGeom prst="line">
            <a:avLst/>
          </a:prstGeom>
          <a:noFill/>
          <a:ln w="9525">
            <a:solidFill>
              <a:schemeClr val="tx1"/>
            </a:solidFill>
            <a:prstDash val="dash"/>
            <a:round/>
            <a:headEnd/>
            <a:tailEnd/>
          </a:ln>
          <a:effectLst/>
        </p:spPr>
        <p:txBody>
          <a:bodyPr/>
          <a:lstStyle/>
          <a:p>
            <a:endParaRPr lang="es-MX"/>
          </a:p>
        </p:txBody>
      </p:sp>
      <p:graphicFrame>
        <p:nvGraphicFramePr>
          <p:cNvPr id="866346" name="Object 42"/>
          <p:cNvGraphicFramePr>
            <a:graphicFrameLocks noChangeAspect="1"/>
          </p:cNvGraphicFramePr>
          <p:nvPr/>
        </p:nvGraphicFramePr>
        <p:xfrm>
          <a:off x="5402263" y="2320925"/>
          <a:ext cx="719137" cy="1014413"/>
        </p:xfrm>
        <a:graphic>
          <a:graphicData uri="http://schemas.openxmlformats.org/presentationml/2006/ole">
            <mc:AlternateContent xmlns:mc="http://schemas.openxmlformats.org/markup-compatibility/2006">
              <mc:Choice xmlns:v="urn:schemas-microsoft-com:vml" Requires="v">
                <p:oleObj spid="_x0000_s866399" name="CorelDRAW" r:id="rId25" imgW="755904" imgH="533400" progId="">
                  <p:embed/>
                </p:oleObj>
              </mc:Choice>
              <mc:Fallback>
                <p:oleObj name="CorelDRAW" r:id="rId25" imgW="755904" imgH="5334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2263" y="2320925"/>
                        <a:ext cx="719137"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6347" name="Object 43"/>
          <p:cNvGraphicFramePr>
            <a:graphicFrameLocks noChangeAspect="1"/>
          </p:cNvGraphicFramePr>
          <p:nvPr/>
        </p:nvGraphicFramePr>
        <p:xfrm>
          <a:off x="6086475" y="2320925"/>
          <a:ext cx="574675" cy="1014413"/>
        </p:xfrm>
        <a:graphic>
          <a:graphicData uri="http://schemas.openxmlformats.org/presentationml/2006/ole">
            <mc:AlternateContent xmlns:mc="http://schemas.openxmlformats.org/markup-compatibility/2006">
              <mc:Choice xmlns:v="urn:schemas-microsoft-com:vml" Requires="v">
                <p:oleObj spid="_x0000_s866400" name="CorelDRAW" r:id="rId26" imgW="755904" imgH="533400" progId="">
                  <p:embed/>
                </p:oleObj>
              </mc:Choice>
              <mc:Fallback>
                <p:oleObj name="CorelDRAW" r:id="rId26" imgW="755904" imgH="5334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475" y="2320925"/>
                        <a:ext cx="574675"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6348" name="Rectangle 44"/>
          <p:cNvSpPr>
            <a:spLocks noChangeArrowheads="1"/>
          </p:cNvSpPr>
          <p:nvPr/>
        </p:nvSpPr>
        <p:spPr bwMode="auto">
          <a:xfrm>
            <a:off x="1476375" y="5416550"/>
            <a:ext cx="358775" cy="504825"/>
          </a:xfrm>
          <a:prstGeom prst="rect">
            <a:avLst/>
          </a:prstGeom>
          <a:solidFill>
            <a:schemeClr val="tx1">
              <a:alpha val="10001"/>
            </a:schemeClr>
          </a:solidFill>
          <a:ln w="9525">
            <a:noFill/>
            <a:miter lim="800000"/>
            <a:headEnd/>
            <a:tailEnd/>
          </a:ln>
          <a:effectLst/>
        </p:spPr>
        <p:txBody>
          <a:bodyPr wrap="none" anchor="ctr"/>
          <a:lstStyle/>
          <a:p>
            <a:pPr algn="ctr" eaLnBrk="1" hangingPunct="1"/>
            <a:r>
              <a:rPr kumimoji="0" lang="es-ES" sz="1800">
                <a:latin typeface="Arial" charset="0"/>
              </a:rPr>
              <a:t>0</a:t>
            </a:r>
          </a:p>
        </p:txBody>
      </p:sp>
      <p:sp>
        <p:nvSpPr>
          <p:cNvPr id="866349" name="Line 45"/>
          <p:cNvSpPr>
            <a:spLocks noChangeShapeType="1"/>
          </p:cNvSpPr>
          <p:nvPr/>
        </p:nvSpPr>
        <p:spPr bwMode="auto">
          <a:xfrm>
            <a:off x="1763713" y="5705475"/>
            <a:ext cx="5472112" cy="0"/>
          </a:xfrm>
          <a:prstGeom prst="line">
            <a:avLst/>
          </a:prstGeom>
          <a:noFill/>
          <a:ln w="9525">
            <a:solidFill>
              <a:schemeClr val="tx1"/>
            </a:solidFill>
            <a:prstDash val="dash"/>
            <a:round/>
            <a:headEnd/>
            <a:tailEnd/>
          </a:ln>
          <a:effectLst/>
        </p:spPr>
        <p:txBody>
          <a:bodyPr/>
          <a:lstStyle/>
          <a:p>
            <a:endParaRPr lang="es-MX"/>
          </a:p>
        </p:txBody>
      </p:sp>
      <p:graphicFrame>
        <p:nvGraphicFramePr>
          <p:cNvPr id="866350" name="Object 46"/>
          <p:cNvGraphicFramePr>
            <a:graphicFrameLocks noChangeAspect="1"/>
          </p:cNvGraphicFramePr>
          <p:nvPr/>
        </p:nvGraphicFramePr>
        <p:xfrm>
          <a:off x="2051050" y="4121150"/>
          <a:ext cx="3171825" cy="692150"/>
        </p:xfrm>
        <a:graphic>
          <a:graphicData uri="http://schemas.openxmlformats.org/presentationml/2006/ole">
            <mc:AlternateContent xmlns:mc="http://schemas.openxmlformats.org/markup-compatibility/2006">
              <mc:Choice xmlns:v="urn:schemas-microsoft-com:vml" Requires="v">
                <p:oleObj spid="_x0000_s866401" name="Ecuación" r:id="rId27" imgW="1803400" imgH="393700" progId="">
                  <p:embed/>
                </p:oleObj>
              </mc:Choice>
              <mc:Fallback>
                <p:oleObj name="Ecuación" r:id="rId27" imgW="1803400" imgH="393700" progId="">
                  <p:embed/>
                  <p:pic>
                    <p:nvPicPr>
                      <p:cNvPr id="0" name="Picture 8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51050" y="4121150"/>
                        <a:ext cx="3171825" cy="69215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866351" name="Text Box 47"/>
          <p:cNvSpPr txBox="1">
            <a:spLocks noChangeArrowheads="1"/>
          </p:cNvSpPr>
          <p:nvPr/>
        </p:nvSpPr>
        <p:spPr bwMode="auto">
          <a:xfrm>
            <a:off x="5651500" y="4740275"/>
            <a:ext cx="2752725" cy="831850"/>
          </a:xfrm>
          <a:prstGeom prst="rect">
            <a:avLst/>
          </a:prstGeom>
          <a:noFill/>
          <a:ln w="9525">
            <a:solidFill>
              <a:schemeClr val="tx1"/>
            </a:solidFill>
            <a:miter lim="800000"/>
            <a:headEnd/>
            <a:tailEnd/>
          </a:ln>
          <a:effectLst/>
        </p:spPr>
        <p:txBody>
          <a:bodyPr wrap="none">
            <a:spAutoFit/>
          </a:bodyPr>
          <a:lstStyle/>
          <a:p>
            <a:pPr eaLnBrk="1" hangingPunct="1"/>
            <a:r>
              <a:rPr kumimoji="0" lang="es-ES" sz="1200">
                <a:latin typeface="Arial" charset="0"/>
              </a:rPr>
              <a:t>X0: error de sincronización</a:t>
            </a:r>
          </a:p>
          <a:p>
            <a:pPr eaLnBrk="1" hangingPunct="1"/>
            <a:r>
              <a:rPr kumimoji="0" lang="es-ES" sz="1200">
                <a:latin typeface="Arial" charset="0"/>
              </a:rPr>
              <a:t>Y0: error de sintonización</a:t>
            </a:r>
          </a:p>
          <a:p>
            <a:pPr eaLnBrk="1" hangingPunct="1"/>
            <a:r>
              <a:rPr kumimoji="0" lang="es-ES" sz="1200">
                <a:latin typeface="Arial" charset="0"/>
              </a:rPr>
              <a:t>D: corrimiento de f por envejecimiento</a:t>
            </a:r>
          </a:p>
          <a:p>
            <a:pPr eaLnBrk="1" hangingPunct="1"/>
            <a:r>
              <a:rPr kumimoji="0" lang="es-ES" sz="1200">
                <a:latin typeface="Arial" charset="0"/>
              </a:rPr>
              <a:t>E: desviaciones aleatorias</a:t>
            </a:r>
          </a:p>
        </p:txBody>
      </p:sp>
      <p:sp>
        <p:nvSpPr>
          <p:cNvPr id="866352" name="Text Box 48"/>
          <p:cNvSpPr txBox="1">
            <a:spLocks noChangeArrowheads="1"/>
          </p:cNvSpPr>
          <p:nvPr/>
        </p:nvSpPr>
        <p:spPr bwMode="auto">
          <a:xfrm>
            <a:off x="3635375" y="0"/>
            <a:ext cx="5295900" cy="304800"/>
          </a:xfrm>
          <a:prstGeom prst="rect">
            <a:avLst/>
          </a:prstGeom>
          <a:noFill/>
          <a:ln w="9525">
            <a:noFill/>
            <a:miter lim="800000"/>
            <a:headEnd/>
            <a:tailEnd/>
          </a:ln>
          <a:effectLst/>
        </p:spPr>
        <p:txBody>
          <a:bodyPr wrap="none">
            <a:spAutoFit/>
          </a:bodyPr>
          <a:lstStyle/>
          <a:p>
            <a:pPr eaLnBrk="1" hangingPunct="1"/>
            <a:r>
              <a:rPr kumimoji="0" lang="es-ES" sz="1400">
                <a:latin typeface="Arial" charset="0"/>
              </a:rPr>
              <a:t>Frecuencia bajo comparación con corrimiento lineal en el tiempo.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6320"/>
                                        </p:tgtEl>
                                        <p:attrNameLst>
                                          <p:attrName>style.visibility</p:attrName>
                                        </p:attrNameLst>
                                      </p:cBhvr>
                                      <p:to>
                                        <p:strVal val="visible"/>
                                      </p:to>
                                    </p:set>
                                    <p:animEffect transition="in" filter="wipe(left)">
                                      <p:cBhvr>
                                        <p:cTn id="7" dur="500"/>
                                        <p:tgtEl>
                                          <p:spTgt spid="8663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66309"/>
                                        </p:tgtEl>
                                        <p:attrNameLst>
                                          <p:attrName>style.visibility</p:attrName>
                                        </p:attrNameLst>
                                      </p:cBhvr>
                                      <p:to>
                                        <p:strVal val="visible"/>
                                      </p:to>
                                    </p:set>
                                    <p:animEffect transition="in" filter="wipe(left)">
                                      <p:cBhvr>
                                        <p:cTn id="11" dur="500"/>
                                        <p:tgtEl>
                                          <p:spTgt spid="86630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66341"/>
                                        </p:tgtEl>
                                        <p:attrNameLst>
                                          <p:attrName>style.visibility</p:attrName>
                                        </p:attrNameLst>
                                      </p:cBhvr>
                                      <p:to>
                                        <p:strVal val="visible"/>
                                      </p:to>
                                    </p:set>
                                    <p:animEffect transition="in" filter="wipe(left)">
                                      <p:cBhvr>
                                        <p:cTn id="15" dur="500"/>
                                        <p:tgtEl>
                                          <p:spTgt spid="86634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66342"/>
                                        </p:tgtEl>
                                        <p:attrNameLst>
                                          <p:attrName>style.visibility</p:attrName>
                                        </p:attrNameLst>
                                      </p:cBhvr>
                                      <p:to>
                                        <p:strVal val="visible"/>
                                      </p:to>
                                    </p:set>
                                    <p:animEffect transition="in" filter="wipe(left)">
                                      <p:cBhvr>
                                        <p:cTn id="19" dur="500"/>
                                        <p:tgtEl>
                                          <p:spTgt spid="86634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66343"/>
                                        </p:tgtEl>
                                        <p:attrNameLst>
                                          <p:attrName>style.visibility</p:attrName>
                                        </p:attrNameLst>
                                      </p:cBhvr>
                                      <p:to>
                                        <p:strVal val="visible"/>
                                      </p:to>
                                    </p:set>
                                    <p:animEffect transition="in" filter="wipe(left)">
                                      <p:cBhvr>
                                        <p:cTn id="23" dur="500"/>
                                        <p:tgtEl>
                                          <p:spTgt spid="86634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66346"/>
                                        </p:tgtEl>
                                        <p:attrNameLst>
                                          <p:attrName>style.visibility</p:attrName>
                                        </p:attrNameLst>
                                      </p:cBhvr>
                                      <p:to>
                                        <p:strVal val="visible"/>
                                      </p:to>
                                    </p:set>
                                    <p:animEffect transition="in" filter="wipe(left)">
                                      <p:cBhvr>
                                        <p:cTn id="27" dur="500"/>
                                        <p:tgtEl>
                                          <p:spTgt spid="86634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66347"/>
                                        </p:tgtEl>
                                        <p:attrNameLst>
                                          <p:attrName>style.visibility</p:attrName>
                                        </p:attrNameLst>
                                      </p:cBhvr>
                                      <p:to>
                                        <p:strVal val="visible"/>
                                      </p:to>
                                    </p:set>
                                    <p:animEffect transition="in" filter="wipe(left)">
                                      <p:cBhvr>
                                        <p:cTn id="31" dur="500"/>
                                        <p:tgtEl>
                                          <p:spTgt spid="86634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66324"/>
                                        </p:tgtEl>
                                        <p:attrNameLst>
                                          <p:attrName>style.visibility</p:attrName>
                                        </p:attrNameLst>
                                      </p:cBhvr>
                                      <p:to>
                                        <p:strVal val="visible"/>
                                      </p:to>
                                    </p:set>
                                    <p:animEffect transition="in" filter="wipe(left)">
                                      <p:cBhvr>
                                        <p:cTn id="35" dur="1000"/>
                                        <p:tgtEl>
                                          <p:spTgt spid="866324"/>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866330"/>
                                        </p:tgtEl>
                                        <p:attrNameLst>
                                          <p:attrName>style.visibility</p:attrName>
                                        </p:attrNameLst>
                                      </p:cBhvr>
                                      <p:to>
                                        <p:strVal val="visible"/>
                                      </p:to>
                                    </p:set>
                                    <p:animEffect transition="in" filter="wipe(left)">
                                      <p:cBhvr>
                                        <p:cTn id="39" dur="500"/>
                                        <p:tgtEl>
                                          <p:spTgt spid="866330"/>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866332"/>
                                        </p:tgtEl>
                                        <p:attrNameLst>
                                          <p:attrName>style.visibility</p:attrName>
                                        </p:attrNameLst>
                                      </p:cBhvr>
                                      <p:to>
                                        <p:strVal val="visible"/>
                                      </p:to>
                                    </p:set>
                                    <p:animEffect transition="in" filter="wipe(up)">
                                      <p:cBhvr>
                                        <p:cTn id="43" dur="500"/>
                                        <p:tgtEl>
                                          <p:spTgt spid="86633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66345"/>
                                        </p:tgtEl>
                                        <p:attrNameLst>
                                          <p:attrName>style.visibility</p:attrName>
                                        </p:attrNameLst>
                                      </p:cBhvr>
                                      <p:to>
                                        <p:strVal val="visible"/>
                                      </p:to>
                                    </p:set>
                                    <p:animEffect transition="in" filter="wipe(up)">
                                      <p:cBhvr>
                                        <p:cTn id="46" dur="500"/>
                                        <p:tgtEl>
                                          <p:spTgt spid="866345"/>
                                        </p:tgtEl>
                                      </p:cBhvr>
                                    </p:animEffect>
                                  </p:childTnLst>
                                </p:cTn>
                              </p:par>
                            </p:childTnLst>
                          </p:cTn>
                        </p:par>
                        <p:par>
                          <p:cTn id="47" fill="hold">
                            <p:stCondLst>
                              <p:cond delay="5500"/>
                            </p:stCondLst>
                            <p:childTnLst>
                              <p:par>
                                <p:cTn id="48" presetID="4" presetClass="entr" presetSubtype="32" fill="hold" grpId="0" nodeType="afterEffect">
                                  <p:stCondLst>
                                    <p:cond delay="0"/>
                                  </p:stCondLst>
                                  <p:childTnLst>
                                    <p:set>
                                      <p:cBhvr>
                                        <p:cTn id="49" dur="1" fill="hold">
                                          <p:stCondLst>
                                            <p:cond delay="0"/>
                                          </p:stCondLst>
                                        </p:cTn>
                                        <p:tgtEl>
                                          <p:spTgt spid="866328"/>
                                        </p:tgtEl>
                                        <p:attrNameLst>
                                          <p:attrName>style.visibility</p:attrName>
                                        </p:attrNameLst>
                                      </p:cBhvr>
                                      <p:to>
                                        <p:strVal val="visible"/>
                                      </p:to>
                                    </p:set>
                                    <p:animEffect transition="in" filter="box(out)">
                                      <p:cBhvr>
                                        <p:cTn id="50" dur="500"/>
                                        <p:tgtEl>
                                          <p:spTgt spid="866328"/>
                                        </p:tgtEl>
                                      </p:cBhvr>
                                    </p:animEffect>
                                  </p:childTnLst>
                                </p:cTn>
                              </p:par>
                            </p:childTnLst>
                          </p:cTn>
                        </p:par>
                        <p:par>
                          <p:cTn id="51" fill="hold">
                            <p:stCondLst>
                              <p:cond delay="6000"/>
                            </p:stCondLst>
                            <p:childTnLst>
                              <p:par>
                                <p:cTn id="52" presetID="4" presetClass="entr" presetSubtype="16" fill="hold" nodeType="afterEffect">
                                  <p:stCondLst>
                                    <p:cond delay="0"/>
                                  </p:stCondLst>
                                  <p:childTnLst>
                                    <p:set>
                                      <p:cBhvr>
                                        <p:cTn id="53" dur="1" fill="hold">
                                          <p:stCondLst>
                                            <p:cond delay="0"/>
                                          </p:stCondLst>
                                        </p:cTn>
                                        <p:tgtEl>
                                          <p:spTgt spid="866329"/>
                                        </p:tgtEl>
                                        <p:attrNameLst>
                                          <p:attrName>style.visibility</p:attrName>
                                        </p:attrNameLst>
                                      </p:cBhvr>
                                      <p:to>
                                        <p:strVal val="visible"/>
                                      </p:to>
                                    </p:set>
                                    <p:animEffect transition="in" filter="box(in)">
                                      <p:cBhvr>
                                        <p:cTn id="54" dur="500"/>
                                        <p:tgtEl>
                                          <p:spTgt spid="866329"/>
                                        </p:tgtEl>
                                      </p:cBhvr>
                                    </p:animEffect>
                                  </p:childTnLst>
                                </p:cTn>
                              </p:par>
                            </p:childTnLst>
                          </p:cTn>
                        </p:par>
                        <p:par>
                          <p:cTn id="55" fill="hold">
                            <p:stCondLst>
                              <p:cond delay="6500"/>
                            </p:stCondLst>
                            <p:childTnLst>
                              <p:par>
                                <p:cTn id="56" presetID="20" presetClass="entr" presetSubtype="0" fill="hold" nodeType="afterEffect">
                                  <p:stCondLst>
                                    <p:cond delay="0"/>
                                  </p:stCondLst>
                                  <p:childTnLst>
                                    <p:set>
                                      <p:cBhvr>
                                        <p:cTn id="57" dur="1" fill="hold">
                                          <p:stCondLst>
                                            <p:cond delay="0"/>
                                          </p:stCondLst>
                                        </p:cTn>
                                        <p:tgtEl>
                                          <p:spTgt spid="866331"/>
                                        </p:tgtEl>
                                        <p:attrNameLst>
                                          <p:attrName>style.visibility</p:attrName>
                                        </p:attrNameLst>
                                      </p:cBhvr>
                                      <p:to>
                                        <p:strVal val="visible"/>
                                      </p:to>
                                    </p:set>
                                    <p:animEffect transition="in" filter="wedge">
                                      <p:cBhvr>
                                        <p:cTn id="58" dur="500"/>
                                        <p:tgtEl>
                                          <p:spTgt spid="86633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66311"/>
                                        </p:tgtEl>
                                        <p:attrNameLst>
                                          <p:attrName>style.visibility</p:attrName>
                                        </p:attrNameLst>
                                      </p:cBhvr>
                                      <p:to>
                                        <p:strVal val="visible"/>
                                      </p:to>
                                    </p:set>
                                    <p:anim calcmode="lin" valueType="num">
                                      <p:cBhvr>
                                        <p:cTn id="63" dur="500" fill="hold"/>
                                        <p:tgtEl>
                                          <p:spTgt spid="866311"/>
                                        </p:tgtEl>
                                        <p:attrNameLst>
                                          <p:attrName>ppt_w</p:attrName>
                                        </p:attrNameLst>
                                      </p:cBhvr>
                                      <p:tavLst>
                                        <p:tav tm="0">
                                          <p:val>
                                            <p:fltVal val="0"/>
                                          </p:val>
                                        </p:tav>
                                        <p:tav tm="100000">
                                          <p:val>
                                            <p:strVal val="#ppt_w"/>
                                          </p:val>
                                        </p:tav>
                                      </p:tavLst>
                                    </p:anim>
                                    <p:anim calcmode="lin" valueType="num">
                                      <p:cBhvr>
                                        <p:cTn id="64" dur="500" fill="hold"/>
                                        <p:tgtEl>
                                          <p:spTgt spid="866311"/>
                                        </p:tgtEl>
                                        <p:attrNameLst>
                                          <p:attrName>ppt_h</p:attrName>
                                        </p:attrNameLst>
                                      </p:cBhvr>
                                      <p:tavLst>
                                        <p:tav tm="0">
                                          <p:val>
                                            <p:fltVal val="0"/>
                                          </p:val>
                                        </p:tav>
                                        <p:tav tm="100000">
                                          <p:val>
                                            <p:strVal val="#ppt_h"/>
                                          </p:val>
                                        </p:tav>
                                      </p:tavLst>
                                    </p:anim>
                                    <p:animEffect transition="in" filter="fade">
                                      <p:cBhvr>
                                        <p:cTn id="65" dur="500"/>
                                        <p:tgtEl>
                                          <p:spTgt spid="86631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66333"/>
                                        </p:tgtEl>
                                        <p:attrNameLst>
                                          <p:attrName>style.visibility</p:attrName>
                                        </p:attrNameLst>
                                      </p:cBhvr>
                                      <p:to>
                                        <p:strVal val="visible"/>
                                      </p:to>
                                    </p:set>
                                    <p:animEffect transition="in" filter="wipe(left)">
                                      <p:cBhvr>
                                        <p:cTn id="68" dur="500"/>
                                        <p:tgtEl>
                                          <p:spTgt spid="866333"/>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866334"/>
                                        </p:tgtEl>
                                        <p:attrNameLst>
                                          <p:attrName>style.visibility</p:attrName>
                                        </p:attrNameLst>
                                      </p:cBhvr>
                                      <p:to>
                                        <p:strVal val="visible"/>
                                      </p:to>
                                    </p:set>
                                    <p:animEffect transition="in" filter="wipe(down)">
                                      <p:cBhvr>
                                        <p:cTn id="71" dur="500"/>
                                        <p:tgtEl>
                                          <p:spTgt spid="866334"/>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866339"/>
                                        </p:tgtEl>
                                        <p:attrNameLst>
                                          <p:attrName>style.visibility</p:attrName>
                                        </p:attrNameLst>
                                      </p:cBhvr>
                                      <p:to>
                                        <p:strVal val="visible"/>
                                      </p:to>
                                    </p:set>
                                    <p:animEffect transition="in" filter="box(in)">
                                      <p:cBhvr>
                                        <p:cTn id="74" dur="500"/>
                                        <p:tgtEl>
                                          <p:spTgt spid="866339"/>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866335"/>
                                        </p:tgtEl>
                                        <p:attrNameLst>
                                          <p:attrName>style.visibility</p:attrName>
                                        </p:attrNameLst>
                                      </p:cBhvr>
                                      <p:to>
                                        <p:strVal val="visible"/>
                                      </p:to>
                                    </p:set>
                                    <p:animEffect transition="in" filter="box(in)">
                                      <p:cBhvr>
                                        <p:cTn id="77" dur="500"/>
                                        <p:tgtEl>
                                          <p:spTgt spid="866335"/>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866336"/>
                                        </p:tgtEl>
                                        <p:attrNameLst>
                                          <p:attrName>style.visibility</p:attrName>
                                        </p:attrNameLst>
                                      </p:cBhvr>
                                      <p:to>
                                        <p:strVal val="visible"/>
                                      </p:to>
                                    </p:set>
                                    <p:animEffect transition="in" filter="box(in)">
                                      <p:cBhvr>
                                        <p:cTn id="80" dur="500"/>
                                        <p:tgtEl>
                                          <p:spTgt spid="86633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866348"/>
                                        </p:tgtEl>
                                        <p:attrNameLst>
                                          <p:attrName>style.visibility</p:attrName>
                                        </p:attrNameLst>
                                      </p:cBhvr>
                                      <p:to>
                                        <p:strVal val="visible"/>
                                      </p:to>
                                    </p:set>
                                    <p:animEffect transition="in" filter="wipe(down)">
                                      <p:cBhvr>
                                        <p:cTn id="83" dur="500"/>
                                        <p:tgtEl>
                                          <p:spTgt spid="86634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866349"/>
                                        </p:tgtEl>
                                        <p:attrNameLst>
                                          <p:attrName>style.visibility</p:attrName>
                                        </p:attrNameLst>
                                      </p:cBhvr>
                                      <p:to>
                                        <p:strVal val="visible"/>
                                      </p:to>
                                    </p:set>
                                    <p:animEffect transition="in" filter="wipe(left)">
                                      <p:cBhvr>
                                        <p:cTn id="86" dur="500"/>
                                        <p:tgtEl>
                                          <p:spTgt spid="866349"/>
                                        </p:tgtEl>
                                      </p:cBhvr>
                                    </p:animEffect>
                                  </p:childTnLst>
                                </p:cTn>
                              </p:par>
                            </p:childTnLst>
                          </p:cTn>
                        </p:par>
                        <p:par>
                          <p:cTn id="87" fill="hold">
                            <p:stCondLst>
                              <p:cond delay="500"/>
                            </p:stCondLst>
                            <p:childTnLst>
                              <p:par>
                                <p:cTn id="88" presetID="26" presetClass="entr" presetSubtype="0" fill="hold" grpId="0" nodeType="afterEffect">
                                  <p:stCondLst>
                                    <p:cond delay="0"/>
                                  </p:stCondLst>
                                  <p:childTnLst>
                                    <p:set>
                                      <p:cBhvr>
                                        <p:cTn id="89" dur="1" fill="hold">
                                          <p:stCondLst>
                                            <p:cond delay="0"/>
                                          </p:stCondLst>
                                        </p:cTn>
                                        <p:tgtEl>
                                          <p:spTgt spid="866338"/>
                                        </p:tgtEl>
                                        <p:attrNameLst>
                                          <p:attrName>style.visibility</p:attrName>
                                        </p:attrNameLst>
                                      </p:cBhvr>
                                      <p:to>
                                        <p:strVal val="visible"/>
                                      </p:to>
                                    </p:set>
                                    <p:animEffect transition="in" filter="wipe(down)">
                                      <p:cBhvr>
                                        <p:cTn id="90" dur="580">
                                          <p:stCondLst>
                                            <p:cond delay="0"/>
                                          </p:stCondLst>
                                        </p:cTn>
                                        <p:tgtEl>
                                          <p:spTgt spid="866338"/>
                                        </p:tgtEl>
                                      </p:cBhvr>
                                    </p:animEffect>
                                    <p:anim calcmode="lin" valueType="num">
                                      <p:cBhvr>
                                        <p:cTn id="91" dur="1822" tmFilter="0,0; 0.14,0.36; 0.43,0.73; 0.71,0.91; 1.0,1.0">
                                          <p:stCondLst>
                                            <p:cond delay="0"/>
                                          </p:stCondLst>
                                        </p:cTn>
                                        <p:tgtEl>
                                          <p:spTgt spid="866338"/>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866338"/>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866338"/>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866338"/>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866338"/>
                                        </p:tgtEl>
                                        <p:attrNameLst>
                                          <p:attrName>ppt_y</p:attrName>
                                        </p:attrNameLst>
                                      </p:cBhvr>
                                      <p:tavLst>
                                        <p:tav tm="0" fmla="#ppt_y-sin(pi*$)/81">
                                          <p:val>
                                            <p:fltVal val="0"/>
                                          </p:val>
                                        </p:tav>
                                        <p:tav tm="100000">
                                          <p:val>
                                            <p:fltVal val="1"/>
                                          </p:val>
                                        </p:tav>
                                      </p:tavLst>
                                    </p:anim>
                                    <p:animScale>
                                      <p:cBhvr>
                                        <p:cTn id="96" dur="26">
                                          <p:stCondLst>
                                            <p:cond delay="650"/>
                                          </p:stCondLst>
                                        </p:cTn>
                                        <p:tgtEl>
                                          <p:spTgt spid="866338"/>
                                        </p:tgtEl>
                                      </p:cBhvr>
                                      <p:to x="100000" y="60000"/>
                                    </p:animScale>
                                    <p:animScale>
                                      <p:cBhvr>
                                        <p:cTn id="97" dur="166" decel="50000">
                                          <p:stCondLst>
                                            <p:cond delay="676"/>
                                          </p:stCondLst>
                                        </p:cTn>
                                        <p:tgtEl>
                                          <p:spTgt spid="866338"/>
                                        </p:tgtEl>
                                      </p:cBhvr>
                                      <p:to x="100000" y="100000"/>
                                    </p:animScale>
                                    <p:animScale>
                                      <p:cBhvr>
                                        <p:cTn id="98" dur="26">
                                          <p:stCondLst>
                                            <p:cond delay="1312"/>
                                          </p:stCondLst>
                                        </p:cTn>
                                        <p:tgtEl>
                                          <p:spTgt spid="866338"/>
                                        </p:tgtEl>
                                      </p:cBhvr>
                                      <p:to x="100000" y="80000"/>
                                    </p:animScale>
                                    <p:animScale>
                                      <p:cBhvr>
                                        <p:cTn id="99" dur="166" decel="50000">
                                          <p:stCondLst>
                                            <p:cond delay="1338"/>
                                          </p:stCondLst>
                                        </p:cTn>
                                        <p:tgtEl>
                                          <p:spTgt spid="866338"/>
                                        </p:tgtEl>
                                      </p:cBhvr>
                                      <p:to x="100000" y="100000"/>
                                    </p:animScale>
                                    <p:animScale>
                                      <p:cBhvr>
                                        <p:cTn id="100" dur="26">
                                          <p:stCondLst>
                                            <p:cond delay="1642"/>
                                          </p:stCondLst>
                                        </p:cTn>
                                        <p:tgtEl>
                                          <p:spTgt spid="866338"/>
                                        </p:tgtEl>
                                      </p:cBhvr>
                                      <p:to x="100000" y="90000"/>
                                    </p:animScale>
                                    <p:animScale>
                                      <p:cBhvr>
                                        <p:cTn id="101" dur="166" decel="50000">
                                          <p:stCondLst>
                                            <p:cond delay="1668"/>
                                          </p:stCondLst>
                                        </p:cTn>
                                        <p:tgtEl>
                                          <p:spTgt spid="866338"/>
                                        </p:tgtEl>
                                      </p:cBhvr>
                                      <p:to x="100000" y="100000"/>
                                    </p:animScale>
                                    <p:animScale>
                                      <p:cBhvr>
                                        <p:cTn id="102" dur="26">
                                          <p:stCondLst>
                                            <p:cond delay="1808"/>
                                          </p:stCondLst>
                                        </p:cTn>
                                        <p:tgtEl>
                                          <p:spTgt spid="866338"/>
                                        </p:tgtEl>
                                      </p:cBhvr>
                                      <p:to x="100000" y="95000"/>
                                    </p:animScale>
                                    <p:animScale>
                                      <p:cBhvr>
                                        <p:cTn id="103" dur="166" decel="50000">
                                          <p:stCondLst>
                                            <p:cond delay="1834"/>
                                          </p:stCondLst>
                                        </p:cTn>
                                        <p:tgtEl>
                                          <p:spTgt spid="866338"/>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866337"/>
                                        </p:tgtEl>
                                        <p:attrNameLst>
                                          <p:attrName>style.visibility</p:attrName>
                                        </p:attrNameLst>
                                      </p:cBhvr>
                                      <p:to>
                                        <p:strVal val="visible"/>
                                      </p:to>
                                    </p:set>
                                    <p:animEffect transition="in" filter="wipe(left)">
                                      <p:cBhvr>
                                        <p:cTn id="108" dur="2000"/>
                                        <p:tgtEl>
                                          <p:spTgt spid="866337"/>
                                        </p:tgtEl>
                                      </p:cBhvr>
                                    </p:animEffect>
                                  </p:childTnLst>
                                </p:cTn>
                              </p:par>
                            </p:childTnLst>
                          </p:cTn>
                        </p:par>
                        <p:par>
                          <p:cTn id="109" fill="hold">
                            <p:stCondLst>
                              <p:cond delay="2000"/>
                            </p:stCondLst>
                            <p:childTnLst>
                              <p:par>
                                <p:cTn id="110" presetID="53" presetClass="entr" presetSubtype="0" fill="hold" nodeType="afterEffect">
                                  <p:stCondLst>
                                    <p:cond delay="0"/>
                                  </p:stCondLst>
                                  <p:childTnLst>
                                    <p:set>
                                      <p:cBhvr>
                                        <p:cTn id="111" dur="1" fill="hold">
                                          <p:stCondLst>
                                            <p:cond delay="0"/>
                                          </p:stCondLst>
                                        </p:cTn>
                                        <p:tgtEl>
                                          <p:spTgt spid="866350"/>
                                        </p:tgtEl>
                                        <p:attrNameLst>
                                          <p:attrName>style.visibility</p:attrName>
                                        </p:attrNameLst>
                                      </p:cBhvr>
                                      <p:to>
                                        <p:strVal val="visible"/>
                                      </p:to>
                                    </p:set>
                                    <p:anim calcmode="lin" valueType="num">
                                      <p:cBhvr>
                                        <p:cTn id="112" dur="500" fill="hold"/>
                                        <p:tgtEl>
                                          <p:spTgt spid="866350"/>
                                        </p:tgtEl>
                                        <p:attrNameLst>
                                          <p:attrName>ppt_w</p:attrName>
                                        </p:attrNameLst>
                                      </p:cBhvr>
                                      <p:tavLst>
                                        <p:tav tm="0">
                                          <p:val>
                                            <p:fltVal val="0"/>
                                          </p:val>
                                        </p:tav>
                                        <p:tav tm="100000">
                                          <p:val>
                                            <p:strVal val="#ppt_w"/>
                                          </p:val>
                                        </p:tav>
                                      </p:tavLst>
                                    </p:anim>
                                    <p:anim calcmode="lin" valueType="num">
                                      <p:cBhvr>
                                        <p:cTn id="113" dur="500" fill="hold"/>
                                        <p:tgtEl>
                                          <p:spTgt spid="866350"/>
                                        </p:tgtEl>
                                        <p:attrNameLst>
                                          <p:attrName>ppt_h</p:attrName>
                                        </p:attrNameLst>
                                      </p:cBhvr>
                                      <p:tavLst>
                                        <p:tav tm="0">
                                          <p:val>
                                            <p:fltVal val="0"/>
                                          </p:val>
                                        </p:tav>
                                        <p:tav tm="100000">
                                          <p:val>
                                            <p:strVal val="#ppt_h"/>
                                          </p:val>
                                        </p:tav>
                                      </p:tavLst>
                                    </p:anim>
                                    <p:animEffect transition="in" filter="fade">
                                      <p:cBhvr>
                                        <p:cTn id="114" dur="500"/>
                                        <p:tgtEl>
                                          <p:spTgt spid="866350"/>
                                        </p:tgtEl>
                                      </p:cBhvr>
                                    </p:animEffect>
                                  </p:childTnLst>
                                </p:cTn>
                              </p:par>
                            </p:childTnLst>
                          </p:cTn>
                        </p:par>
                        <p:par>
                          <p:cTn id="115" fill="hold">
                            <p:stCondLst>
                              <p:cond delay="2500"/>
                            </p:stCondLst>
                            <p:childTnLst>
                              <p:par>
                                <p:cTn id="116" presetID="22" presetClass="entr" presetSubtype="1" fill="hold" grpId="0" nodeType="afterEffect">
                                  <p:stCondLst>
                                    <p:cond delay="0"/>
                                  </p:stCondLst>
                                  <p:childTnLst>
                                    <p:set>
                                      <p:cBhvr>
                                        <p:cTn id="117" dur="1" fill="hold">
                                          <p:stCondLst>
                                            <p:cond delay="0"/>
                                          </p:stCondLst>
                                        </p:cTn>
                                        <p:tgtEl>
                                          <p:spTgt spid="866351"/>
                                        </p:tgtEl>
                                        <p:attrNameLst>
                                          <p:attrName>style.visibility</p:attrName>
                                        </p:attrNameLst>
                                      </p:cBhvr>
                                      <p:to>
                                        <p:strVal val="visible"/>
                                      </p:to>
                                    </p:set>
                                    <p:animEffect transition="in" filter="wipe(up)">
                                      <p:cBhvr>
                                        <p:cTn id="118" dur="500"/>
                                        <p:tgtEl>
                                          <p:spTgt spid="866351"/>
                                        </p:tgtEl>
                                      </p:cBhvr>
                                    </p:animEffect>
                                  </p:childTnLst>
                                </p:cTn>
                              </p:par>
                            </p:childTnLst>
                          </p:cTn>
                        </p:par>
                        <p:par>
                          <p:cTn id="119" fill="hold">
                            <p:stCondLst>
                              <p:cond delay="3000"/>
                            </p:stCondLst>
                            <p:childTnLst>
                              <p:par>
                                <p:cTn id="120" presetID="53" presetClass="entr" presetSubtype="0" fill="hold" grpId="0" nodeType="afterEffect">
                                  <p:stCondLst>
                                    <p:cond delay="0"/>
                                  </p:stCondLst>
                                  <p:childTnLst>
                                    <p:set>
                                      <p:cBhvr>
                                        <p:cTn id="121" dur="1" fill="hold">
                                          <p:stCondLst>
                                            <p:cond delay="0"/>
                                          </p:stCondLst>
                                        </p:cTn>
                                        <p:tgtEl>
                                          <p:spTgt spid="866352"/>
                                        </p:tgtEl>
                                        <p:attrNameLst>
                                          <p:attrName>style.visibility</p:attrName>
                                        </p:attrNameLst>
                                      </p:cBhvr>
                                      <p:to>
                                        <p:strVal val="visible"/>
                                      </p:to>
                                    </p:set>
                                    <p:anim calcmode="lin" valueType="num">
                                      <p:cBhvr>
                                        <p:cTn id="122" dur="500" fill="hold"/>
                                        <p:tgtEl>
                                          <p:spTgt spid="866352"/>
                                        </p:tgtEl>
                                        <p:attrNameLst>
                                          <p:attrName>ppt_w</p:attrName>
                                        </p:attrNameLst>
                                      </p:cBhvr>
                                      <p:tavLst>
                                        <p:tav tm="0">
                                          <p:val>
                                            <p:fltVal val="0"/>
                                          </p:val>
                                        </p:tav>
                                        <p:tav tm="100000">
                                          <p:val>
                                            <p:strVal val="#ppt_w"/>
                                          </p:val>
                                        </p:tav>
                                      </p:tavLst>
                                    </p:anim>
                                    <p:anim calcmode="lin" valueType="num">
                                      <p:cBhvr>
                                        <p:cTn id="123" dur="500" fill="hold"/>
                                        <p:tgtEl>
                                          <p:spTgt spid="866352"/>
                                        </p:tgtEl>
                                        <p:attrNameLst>
                                          <p:attrName>ppt_h</p:attrName>
                                        </p:attrNameLst>
                                      </p:cBhvr>
                                      <p:tavLst>
                                        <p:tav tm="0">
                                          <p:val>
                                            <p:fltVal val="0"/>
                                          </p:val>
                                        </p:tav>
                                        <p:tav tm="100000">
                                          <p:val>
                                            <p:strVal val="#ppt_h"/>
                                          </p:val>
                                        </p:tav>
                                      </p:tavLst>
                                    </p:anim>
                                    <p:animEffect transition="in" filter="fade">
                                      <p:cBhvr>
                                        <p:cTn id="124" dur="500"/>
                                        <p:tgtEl>
                                          <p:spTgt spid="866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11" grpId="0" animBg="1"/>
      <p:bldP spid="866324" grpId="0" autoUpdateAnimBg="0"/>
      <p:bldP spid="866328" grpId="0" animBg="1"/>
      <p:bldP spid="866332" grpId="0" animBg="1"/>
      <p:bldP spid="866333" grpId="0" animBg="1"/>
      <p:bldP spid="866334" grpId="0" animBg="1"/>
      <p:bldP spid="866335" grpId="0" animBg="1"/>
      <p:bldP spid="866336" grpId="0" animBg="1"/>
      <p:bldP spid="866337" grpId="0" animBg="1"/>
      <p:bldP spid="866338" grpId="0"/>
      <p:bldP spid="866339" grpId="0" animBg="1"/>
      <p:bldP spid="866345" grpId="0" animBg="1"/>
      <p:bldP spid="866348" grpId="0" animBg="1"/>
      <p:bldP spid="866349" grpId="0" animBg="1"/>
      <p:bldP spid="866351" grpId="0" animBg="1"/>
      <p:bldP spid="8663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ChangeArrowheads="1"/>
          </p:cNvSpPr>
          <p:nvPr/>
        </p:nvSpPr>
        <p:spPr bwMode="auto">
          <a:xfrm>
            <a:off x="611188" y="1081088"/>
            <a:ext cx="8424862"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Medición de diferencia de fase</a:t>
            </a:r>
          </a:p>
        </p:txBody>
      </p:sp>
      <p:sp>
        <p:nvSpPr>
          <p:cNvPr id="888836" name="Rectangle 4"/>
          <p:cNvSpPr>
            <a:spLocks noChangeArrowheads="1"/>
          </p:cNvSpPr>
          <p:nvPr/>
        </p:nvSpPr>
        <p:spPr bwMode="auto">
          <a:xfrm>
            <a:off x="0" y="0"/>
            <a:ext cx="8770995" cy="5765832"/>
          </a:xfrm>
          <a:prstGeom prst="rect">
            <a:avLst/>
          </a:prstGeom>
          <a:solidFill>
            <a:schemeClr val="bg1"/>
          </a:solidFill>
          <a:ln w="12700" cap="sq">
            <a:noFill/>
            <a:miter lim="800000"/>
            <a:headEnd type="none" w="sm" len="sm"/>
            <a:tailEnd type="none" w="sm" len="sm"/>
          </a:ln>
          <a:effectLst/>
        </p:spPr>
        <p:txBody>
          <a:bodyPr wrap="none" anchor="ctr"/>
          <a:lstStyle/>
          <a:p>
            <a:endParaRPr lang="es-MX"/>
          </a:p>
        </p:txBody>
      </p:sp>
      <p:graphicFrame>
        <p:nvGraphicFramePr>
          <p:cNvPr id="888837" name="Object 5"/>
          <p:cNvGraphicFramePr>
            <a:graphicFrameLocks/>
          </p:cNvGraphicFramePr>
          <p:nvPr/>
        </p:nvGraphicFramePr>
        <p:xfrm>
          <a:off x="1547813" y="2133600"/>
          <a:ext cx="1373187" cy="931863"/>
        </p:xfrm>
        <a:graphic>
          <a:graphicData uri="http://schemas.openxmlformats.org/presentationml/2006/ole">
            <mc:AlternateContent xmlns:mc="http://schemas.openxmlformats.org/markup-compatibility/2006">
              <mc:Choice xmlns:v="urn:schemas-microsoft-com:vml" Requires="v">
                <p:oleObj spid="_x0000_s888911" name="CorelDRAW" r:id="rId4" imgW="755904" imgH="533400" progId="">
                  <p:embed/>
                </p:oleObj>
              </mc:Choice>
              <mc:Fallback>
                <p:oleObj name="CorelDRAW" r:id="rId4" imgW="755904" imgH="533400" progId="">
                  <p:embed/>
                  <p:pic>
                    <p:nvPicPr>
                      <p:cNvPr id="0" name="Picture 6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133600"/>
                        <a:ext cx="1373187"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8838" name="Rectangle 6"/>
          <p:cNvSpPr>
            <a:spLocks noChangeArrowheads="1"/>
          </p:cNvSpPr>
          <p:nvPr/>
        </p:nvSpPr>
        <p:spPr bwMode="auto">
          <a:xfrm>
            <a:off x="1420813" y="2062163"/>
            <a:ext cx="431800" cy="719137"/>
          </a:xfrm>
          <a:prstGeom prst="rect">
            <a:avLst/>
          </a:prstGeom>
          <a:solidFill>
            <a:schemeClr val="bg1"/>
          </a:solidFill>
          <a:ln w="9525">
            <a:noFill/>
            <a:miter lim="800000"/>
            <a:headEnd/>
            <a:tailEnd/>
          </a:ln>
          <a:effectLst/>
        </p:spPr>
        <p:txBody>
          <a:bodyPr wrap="none" anchor="ctr"/>
          <a:lstStyle/>
          <a:p>
            <a:endParaRPr lang="es-MX"/>
          </a:p>
        </p:txBody>
      </p:sp>
      <p:sp>
        <p:nvSpPr>
          <p:cNvPr id="888839" name="Rectangle 7"/>
          <p:cNvSpPr>
            <a:spLocks noChangeArrowheads="1"/>
          </p:cNvSpPr>
          <p:nvPr/>
        </p:nvSpPr>
        <p:spPr bwMode="auto">
          <a:xfrm>
            <a:off x="468313" y="3835400"/>
            <a:ext cx="8135937" cy="2590800"/>
          </a:xfrm>
          <a:prstGeom prst="rect">
            <a:avLst/>
          </a:prstGeom>
          <a:solidFill>
            <a:srgbClr val="C0C0C0">
              <a:alpha val="10001"/>
            </a:srgbClr>
          </a:solidFill>
          <a:ln w="9525">
            <a:noFill/>
            <a:miter lim="800000"/>
            <a:headEnd/>
            <a:tailEnd/>
          </a:ln>
          <a:effectLst/>
        </p:spPr>
        <p:txBody>
          <a:bodyPr wrap="none" anchor="ctr"/>
          <a:lstStyle/>
          <a:p>
            <a:endParaRPr lang="es-MX"/>
          </a:p>
        </p:txBody>
      </p:sp>
      <p:graphicFrame>
        <p:nvGraphicFramePr>
          <p:cNvPr id="888840" name="Object 8"/>
          <p:cNvGraphicFramePr>
            <a:graphicFrameLocks/>
          </p:cNvGraphicFramePr>
          <p:nvPr/>
        </p:nvGraphicFramePr>
        <p:xfrm>
          <a:off x="3203575" y="406400"/>
          <a:ext cx="1439863" cy="1014413"/>
        </p:xfrm>
        <a:graphic>
          <a:graphicData uri="http://schemas.openxmlformats.org/presentationml/2006/ole">
            <mc:AlternateContent xmlns:mc="http://schemas.openxmlformats.org/markup-compatibility/2006">
              <mc:Choice xmlns:v="urn:schemas-microsoft-com:vml" Requires="v">
                <p:oleObj spid="_x0000_s888912" name="CorelDRAW" r:id="rId6" imgW="755904" imgH="533400" progId="">
                  <p:embed/>
                </p:oleObj>
              </mc:Choice>
              <mc:Fallback>
                <p:oleObj name="CorelDRAW" r:id="rId6" imgW="755904" imgH="533400" progId="">
                  <p:embed/>
                  <p:pic>
                    <p:nvPicPr>
                      <p:cNvPr id="0" name="Picture 6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6400"/>
                        <a:ext cx="14398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8841" name="Object 9"/>
          <p:cNvGraphicFramePr>
            <a:graphicFrameLocks/>
          </p:cNvGraphicFramePr>
          <p:nvPr/>
        </p:nvGraphicFramePr>
        <p:xfrm>
          <a:off x="5938838" y="406400"/>
          <a:ext cx="1439862" cy="1014413"/>
        </p:xfrm>
        <a:graphic>
          <a:graphicData uri="http://schemas.openxmlformats.org/presentationml/2006/ole">
            <mc:AlternateContent xmlns:mc="http://schemas.openxmlformats.org/markup-compatibility/2006">
              <mc:Choice xmlns:v="urn:schemas-microsoft-com:vml" Requires="v">
                <p:oleObj spid="_x0000_s888913" name="CorelDRAW" r:id="rId7" imgW="755904" imgH="533400" progId="">
                  <p:embed/>
                </p:oleObj>
              </mc:Choice>
              <mc:Fallback>
                <p:oleObj name="CorelDRAW" r:id="rId7" imgW="755904" imgH="533400" progId="">
                  <p:embed/>
                  <p:pic>
                    <p:nvPicPr>
                      <p:cNvPr id="0" name="Picture 6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838" y="406400"/>
                        <a:ext cx="14398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8842" name="Object 10"/>
          <p:cNvGraphicFramePr>
            <a:graphicFrameLocks/>
          </p:cNvGraphicFramePr>
          <p:nvPr/>
        </p:nvGraphicFramePr>
        <p:xfrm>
          <a:off x="4572000" y="406400"/>
          <a:ext cx="1439863" cy="1014413"/>
        </p:xfrm>
        <a:graphic>
          <a:graphicData uri="http://schemas.openxmlformats.org/presentationml/2006/ole">
            <mc:AlternateContent xmlns:mc="http://schemas.openxmlformats.org/markup-compatibility/2006">
              <mc:Choice xmlns:v="urn:schemas-microsoft-com:vml" Requires="v">
                <p:oleObj spid="_x0000_s888914" name="CorelDRAW" r:id="rId8" imgW="755904" imgH="533400" progId="">
                  <p:embed/>
                </p:oleObj>
              </mc:Choice>
              <mc:Fallback>
                <p:oleObj name="CorelDRAW" r:id="rId8" imgW="755904" imgH="533400" progId="">
                  <p:embed/>
                  <p:pic>
                    <p:nvPicPr>
                      <p:cNvPr id="0" name="Picture 6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6400"/>
                        <a:ext cx="14398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8843" name="Line 11"/>
          <p:cNvSpPr>
            <a:spLocks noChangeShapeType="1"/>
          </p:cNvSpPr>
          <p:nvPr/>
        </p:nvSpPr>
        <p:spPr bwMode="auto">
          <a:xfrm>
            <a:off x="3255963" y="276225"/>
            <a:ext cx="0" cy="1447800"/>
          </a:xfrm>
          <a:prstGeom prst="line">
            <a:avLst/>
          </a:prstGeom>
          <a:noFill/>
          <a:ln w="9525">
            <a:solidFill>
              <a:schemeClr val="tx1"/>
            </a:solidFill>
            <a:prstDash val="dash"/>
            <a:round/>
            <a:headEnd/>
            <a:tailEnd/>
          </a:ln>
          <a:effectLst/>
        </p:spPr>
        <p:txBody>
          <a:bodyPr/>
          <a:lstStyle/>
          <a:p>
            <a:endParaRPr lang="es-MX"/>
          </a:p>
        </p:txBody>
      </p:sp>
      <p:sp>
        <p:nvSpPr>
          <p:cNvPr id="888844" name="Line 12"/>
          <p:cNvSpPr>
            <a:spLocks noChangeShapeType="1"/>
          </p:cNvSpPr>
          <p:nvPr/>
        </p:nvSpPr>
        <p:spPr bwMode="auto">
          <a:xfrm>
            <a:off x="3275013" y="1557338"/>
            <a:ext cx="137160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88845" name="Group 13"/>
          <p:cNvGrpSpPr>
            <a:grpSpLocks/>
          </p:cNvGrpSpPr>
          <p:nvPr/>
        </p:nvGrpSpPr>
        <p:grpSpPr bwMode="auto">
          <a:xfrm>
            <a:off x="1873250" y="200025"/>
            <a:ext cx="6442075" cy="1447800"/>
            <a:chOff x="1135" y="80"/>
            <a:chExt cx="4058" cy="912"/>
          </a:xfrm>
        </p:grpSpPr>
        <p:sp>
          <p:nvSpPr>
            <p:cNvPr id="888846" name="Line 14"/>
            <p:cNvSpPr>
              <a:spLocks noChangeShapeType="1"/>
            </p:cNvSpPr>
            <p:nvPr/>
          </p:nvSpPr>
          <p:spPr bwMode="auto">
            <a:xfrm>
              <a:off x="1156" y="527"/>
              <a:ext cx="4037" cy="0"/>
            </a:xfrm>
            <a:prstGeom prst="line">
              <a:avLst/>
            </a:prstGeom>
            <a:noFill/>
            <a:ln w="9525">
              <a:solidFill>
                <a:schemeClr val="tx1"/>
              </a:solidFill>
              <a:round/>
              <a:headEnd/>
              <a:tailEnd type="triangle" w="med" len="med"/>
            </a:ln>
            <a:effectLst/>
          </p:spPr>
          <p:txBody>
            <a:bodyPr/>
            <a:lstStyle/>
            <a:p>
              <a:endParaRPr lang="es-MX"/>
            </a:p>
          </p:txBody>
        </p:sp>
        <p:sp>
          <p:nvSpPr>
            <p:cNvPr id="888847" name="Line 15"/>
            <p:cNvSpPr>
              <a:spLocks noChangeShapeType="1"/>
            </p:cNvSpPr>
            <p:nvPr/>
          </p:nvSpPr>
          <p:spPr bwMode="auto">
            <a:xfrm flipV="1">
              <a:off x="1135" y="80"/>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88848" name="Object 16"/>
          <p:cNvGraphicFramePr>
            <a:graphicFrameLocks noChangeAspect="1"/>
          </p:cNvGraphicFramePr>
          <p:nvPr/>
        </p:nvGraphicFramePr>
        <p:xfrm>
          <a:off x="1838325" y="381000"/>
          <a:ext cx="1447800" cy="1019175"/>
        </p:xfrm>
        <a:graphic>
          <a:graphicData uri="http://schemas.openxmlformats.org/presentationml/2006/ole">
            <mc:AlternateContent xmlns:mc="http://schemas.openxmlformats.org/markup-compatibility/2006">
              <mc:Choice xmlns:v="urn:schemas-microsoft-com:vml" Requires="v">
                <p:oleObj spid="_x0000_s888915" name="CorelDRAW" r:id="rId9" imgW="755904" imgH="533400" progId="">
                  <p:embed/>
                </p:oleObj>
              </mc:Choice>
              <mc:Fallback>
                <p:oleObj name="CorelDRAW" r:id="rId9" imgW="755904" imgH="533400" progId="">
                  <p:embed/>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8325" y="381000"/>
                        <a:ext cx="14478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88849" name="Group 17"/>
          <p:cNvGrpSpPr>
            <a:grpSpLocks/>
          </p:cNvGrpSpPr>
          <p:nvPr/>
        </p:nvGrpSpPr>
        <p:grpSpPr bwMode="auto">
          <a:xfrm>
            <a:off x="1870075" y="1952625"/>
            <a:ext cx="6408738" cy="1447800"/>
            <a:chOff x="1133" y="1184"/>
            <a:chExt cx="4037" cy="912"/>
          </a:xfrm>
        </p:grpSpPr>
        <p:sp>
          <p:nvSpPr>
            <p:cNvPr id="888850" name="Line 18"/>
            <p:cNvSpPr>
              <a:spLocks noChangeShapeType="1"/>
            </p:cNvSpPr>
            <p:nvPr/>
          </p:nvSpPr>
          <p:spPr bwMode="auto">
            <a:xfrm>
              <a:off x="1133" y="1616"/>
              <a:ext cx="4037" cy="0"/>
            </a:xfrm>
            <a:prstGeom prst="line">
              <a:avLst/>
            </a:prstGeom>
            <a:noFill/>
            <a:ln w="9525">
              <a:solidFill>
                <a:schemeClr val="tx1"/>
              </a:solidFill>
              <a:round/>
              <a:headEnd/>
              <a:tailEnd type="triangle" w="med" len="med"/>
            </a:ln>
            <a:effectLst/>
          </p:spPr>
          <p:txBody>
            <a:bodyPr/>
            <a:lstStyle/>
            <a:p>
              <a:endParaRPr lang="es-MX"/>
            </a:p>
          </p:txBody>
        </p:sp>
        <p:sp>
          <p:nvSpPr>
            <p:cNvPr id="888851" name="Line 19"/>
            <p:cNvSpPr>
              <a:spLocks noChangeShapeType="1"/>
            </p:cNvSpPr>
            <p:nvPr/>
          </p:nvSpPr>
          <p:spPr bwMode="auto">
            <a:xfrm flipV="1">
              <a:off x="1135" y="1184"/>
              <a:ext cx="0" cy="912"/>
            </a:xfrm>
            <a:prstGeom prst="line">
              <a:avLst/>
            </a:prstGeom>
            <a:noFill/>
            <a:ln w="9525">
              <a:solidFill>
                <a:schemeClr val="tx1"/>
              </a:solidFill>
              <a:round/>
              <a:headEnd/>
              <a:tailEnd type="triangle" w="med" len="med"/>
            </a:ln>
            <a:effectLst/>
          </p:spPr>
          <p:txBody>
            <a:bodyPr/>
            <a:lstStyle/>
            <a:p>
              <a:endParaRPr lang="es-MX"/>
            </a:p>
          </p:txBody>
        </p:sp>
      </p:grpSp>
      <p:sp>
        <p:nvSpPr>
          <p:cNvPr id="888852" name="Text Box 20"/>
          <p:cNvSpPr txBox="1">
            <a:spLocks noChangeArrowheads="1"/>
          </p:cNvSpPr>
          <p:nvPr/>
        </p:nvSpPr>
        <p:spPr bwMode="auto">
          <a:xfrm>
            <a:off x="466725" y="276225"/>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1</a:t>
            </a:r>
            <a:endParaRPr kumimoji="0" lang="es-ES"/>
          </a:p>
        </p:txBody>
      </p:sp>
      <p:sp>
        <p:nvSpPr>
          <p:cNvPr id="888853" name="Text Box 21"/>
          <p:cNvSpPr txBox="1">
            <a:spLocks noChangeArrowheads="1"/>
          </p:cNvSpPr>
          <p:nvPr/>
        </p:nvSpPr>
        <p:spPr bwMode="auto">
          <a:xfrm>
            <a:off x="466725" y="2181225"/>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2</a:t>
            </a:r>
            <a:endParaRPr kumimoji="0" lang="es-ES"/>
          </a:p>
        </p:txBody>
      </p:sp>
      <p:graphicFrame>
        <p:nvGraphicFramePr>
          <p:cNvPr id="888854" name="Object 22"/>
          <p:cNvGraphicFramePr>
            <a:graphicFrameLocks noChangeAspect="1"/>
          </p:cNvGraphicFramePr>
          <p:nvPr/>
        </p:nvGraphicFramePr>
        <p:xfrm>
          <a:off x="558800" y="723900"/>
          <a:ext cx="1182688" cy="346075"/>
        </p:xfrm>
        <a:graphic>
          <a:graphicData uri="http://schemas.openxmlformats.org/presentationml/2006/ole">
            <mc:AlternateContent xmlns:mc="http://schemas.openxmlformats.org/markup-compatibility/2006">
              <mc:Choice xmlns:v="urn:schemas-microsoft-com:vml" Requires="v">
                <p:oleObj spid="_x0000_s888916" name="Ecuación" r:id="rId10" imgW="736280" imgH="215806" progId="">
                  <p:embed/>
                </p:oleObj>
              </mc:Choice>
              <mc:Fallback>
                <p:oleObj name="Ecuación" r:id="rId10" imgW="736280" imgH="215806" progId="">
                  <p:embed/>
                  <p:pic>
                    <p:nvPicPr>
                      <p:cNvPr id="0" name="Picture 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800" y="723900"/>
                        <a:ext cx="1182688" cy="346075"/>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8855" name="Object 23"/>
          <p:cNvGraphicFramePr>
            <a:graphicFrameLocks noChangeAspect="1"/>
          </p:cNvGraphicFramePr>
          <p:nvPr/>
        </p:nvGraphicFramePr>
        <p:xfrm>
          <a:off x="557213" y="1079500"/>
          <a:ext cx="1185862" cy="344488"/>
        </p:xfrm>
        <a:graphic>
          <a:graphicData uri="http://schemas.openxmlformats.org/presentationml/2006/ole">
            <mc:AlternateContent xmlns:mc="http://schemas.openxmlformats.org/markup-compatibility/2006">
              <mc:Choice xmlns:v="urn:schemas-microsoft-com:vml" Requires="v">
                <p:oleObj spid="_x0000_s888917" name="Ecuación" r:id="rId12" imgW="698197" imgH="203112" progId="">
                  <p:embed/>
                </p:oleObj>
              </mc:Choice>
              <mc:Fallback>
                <p:oleObj name="Ecuación" r:id="rId12" imgW="698197" imgH="203112" progId="">
                  <p:embed/>
                  <p:pic>
                    <p:nvPicPr>
                      <p:cNvPr id="0" name="Picture 6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213" y="1079500"/>
                        <a:ext cx="1185862" cy="344488"/>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8856" name="Object 24"/>
          <p:cNvGraphicFramePr>
            <a:graphicFrameLocks noChangeAspect="1"/>
          </p:cNvGraphicFramePr>
          <p:nvPr/>
        </p:nvGraphicFramePr>
        <p:xfrm>
          <a:off x="3851275" y="1630363"/>
          <a:ext cx="223838" cy="265112"/>
        </p:xfrm>
        <a:graphic>
          <a:graphicData uri="http://schemas.openxmlformats.org/presentationml/2006/ole">
            <mc:AlternateContent xmlns:mc="http://schemas.openxmlformats.org/markup-compatibility/2006">
              <mc:Choice xmlns:v="urn:schemas-microsoft-com:vml" Requires="v">
                <p:oleObj spid="_x0000_s888918" name="Ecuación" r:id="rId14" imgW="139579" imgH="164957" progId="">
                  <p:embed/>
                </p:oleObj>
              </mc:Choice>
              <mc:Fallback>
                <p:oleObj name="Ecuación" r:id="rId14" imgW="139579" imgH="164957" progId="">
                  <p:embed/>
                  <p:pic>
                    <p:nvPicPr>
                      <p:cNvPr id="0" name="Picture 6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51275" y="1630363"/>
                        <a:ext cx="223838" cy="265112"/>
                      </a:xfrm>
                      <a:prstGeom prst="rect">
                        <a:avLst/>
                      </a:prstGeom>
                      <a:solidFill>
                        <a:schemeClr val="accent1">
                          <a:alpha val="72156"/>
                        </a:schemeClr>
                      </a:solidFill>
                      <a:ln w="9525">
                        <a:solidFill>
                          <a:schemeClr val="tx1"/>
                        </a:solidFill>
                        <a:miter lim="800000"/>
                        <a:headEnd/>
                        <a:tailEnd/>
                      </a:ln>
                    </p:spPr>
                  </p:pic>
                </p:oleObj>
              </mc:Fallback>
            </mc:AlternateContent>
          </a:graphicData>
        </a:graphic>
      </p:graphicFrame>
      <p:sp>
        <p:nvSpPr>
          <p:cNvPr id="888857" name="Line 25"/>
          <p:cNvSpPr>
            <a:spLocks noChangeShapeType="1"/>
          </p:cNvSpPr>
          <p:nvPr/>
        </p:nvSpPr>
        <p:spPr bwMode="auto">
          <a:xfrm>
            <a:off x="3275013" y="3214688"/>
            <a:ext cx="936625" cy="0"/>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88858" name="Object 26"/>
          <p:cNvGraphicFramePr>
            <a:graphicFrameLocks noChangeAspect="1"/>
          </p:cNvGraphicFramePr>
          <p:nvPr/>
        </p:nvGraphicFramePr>
        <p:xfrm>
          <a:off x="3627438" y="3286125"/>
          <a:ext cx="223837" cy="265113"/>
        </p:xfrm>
        <a:graphic>
          <a:graphicData uri="http://schemas.openxmlformats.org/presentationml/2006/ole">
            <mc:AlternateContent xmlns:mc="http://schemas.openxmlformats.org/markup-compatibility/2006">
              <mc:Choice xmlns:v="urn:schemas-microsoft-com:vml" Requires="v">
                <p:oleObj spid="_x0000_s888919" name="Ecuación" r:id="rId16" imgW="139579" imgH="164957" progId="">
                  <p:embed/>
                </p:oleObj>
              </mc:Choice>
              <mc:Fallback>
                <p:oleObj name="Ecuación" r:id="rId16" imgW="139579" imgH="164957" progId="">
                  <p:embed/>
                  <p:pic>
                    <p:nvPicPr>
                      <p:cNvPr id="0" name="Picture 7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7438" y="3286125"/>
                        <a:ext cx="223837" cy="265113"/>
                      </a:xfrm>
                      <a:prstGeom prst="rect">
                        <a:avLst/>
                      </a:prstGeom>
                      <a:solidFill>
                        <a:schemeClr val="accent1">
                          <a:alpha val="72156"/>
                        </a:schemeClr>
                      </a:solidFill>
                      <a:ln w="9525">
                        <a:solidFill>
                          <a:schemeClr val="tx1"/>
                        </a:solidFill>
                        <a:miter lim="800000"/>
                        <a:headEnd/>
                        <a:tailEnd/>
                      </a:ln>
                    </p:spPr>
                  </p:pic>
                </p:oleObj>
              </mc:Fallback>
            </mc:AlternateContent>
          </a:graphicData>
        </a:graphic>
      </p:graphicFrame>
      <p:graphicFrame>
        <p:nvGraphicFramePr>
          <p:cNvPr id="888859" name="Object 27"/>
          <p:cNvGraphicFramePr>
            <a:graphicFrameLocks noChangeAspect="1"/>
          </p:cNvGraphicFramePr>
          <p:nvPr/>
        </p:nvGraphicFramePr>
        <p:xfrm>
          <a:off x="34925" y="2724150"/>
          <a:ext cx="1814513" cy="346075"/>
        </p:xfrm>
        <a:graphic>
          <a:graphicData uri="http://schemas.openxmlformats.org/presentationml/2006/ole">
            <mc:AlternateContent xmlns:mc="http://schemas.openxmlformats.org/markup-compatibility/2006">
              <mc:Choice xmlns:v="urn:schemas-microsoft-com:vml" Requires="v">
                <p:oleObj spid="_x0000_s888920" name="Ecuación" r:id="rId18" imgW="1129810" imgH="215806" progId="">
                  <p:embed/>
                </p:oleObj>
              </mc:Choice>
              <mc:Fallback>
                <p:oleObj name="Ecuación" r:id="rId18" imgW="1129810" imgH="215806" progId="">
                  <p:embed/>
                  <p:pic>
                    <p:nvPicPr>
                      <p:cNvPr id="0" name="Picture 7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925" y="2724150"/>
                        <a:ext cx="1814513" cy="346075"/>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8860" name="Object 28"/>
          <p:cNvGraphicFramePr>
            <a:graphicFrameLocks noChangeAspect="1"/>
          </p:cNvGraphicFramePr>
          <p:nvPr/>
        </p:nvGraphicFramePr>
        <p:xfrm>
          <a:off x="34925" y="3086100"/>
          <a:ext cx="1814513" cy="344488"/>
        </p:xfrm>
        <a:graphic>
          <a:graphicData uri="http://schemas.openxmlformats.org/presentationml/2006/ole">
            <mc:AlternateContent xmlns:mc="http://schemas.openxmlformats.org/markup-compatibility/2006">
              <mc:Choice xmlns:v="urn:schemas-microsoft-com:vml" Requires="v">
                <p:oleObj spid="_x0000_s888921" name="Ecuación" r:id="rId20" imgW="1066337" imgH="203112" progId="">
                  <p:embed/>
                </p:oleObj>
              </mc:Choice>
              <mc:Fallback>
                <p:oleObj name="Ecuación" r:id="rId20" imgW="1066337" imgH="203112" progId="">
                  <p:embed/>
                  <p:pic>
                    <p:nvPicPr>
                      <p:cNvPr id="0" name="Picture 7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925" y="3086100"/>
                        <a:ext cx="1814513" cy="344488"/>
                      </a:xfrm>
                      <a:prstGeom prst="rect">
                        <a:avLst/>
                      </a:prstGeom>
                      <a:solidFill>
                        <a:schemeClr val="accent1">
                          <a:alpha val="72156"/>
                        </a:scheme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88861" name="Line 29"/>
          <p:cNvSpPr>
            <a:spLocks noChangeShapeType="1"/>
          </p:cNvSpPr>
          <p:nvPr/>
        </p:nvSpPr>
        <p:spPr bwMode="auto">
          <a:xfrm>
            <a:off x="3255963" y="1800225"/>
            <a:ext cx="0" cy="2133600"/>
          </a:xfrm>
          <a:prstGeom prst="line">
            <a:avLst/>
          </a:prstGeom>
          <a:noFill/>
          <a:ln w="9525">
            <a:solidFill>
              <a:schemeClr val="tx1"/>
            </a:solidFill>
            <a:prstDash val="dash"/>
            <a:round/>
            <a:headEnd/>
            <a:tailEnd/>
          </a:ln>
          <a:effectLst/>
        </p:spPr>
        <p:txBody>
          <a:bodyPr/>
          <a:lstStyle/>
          <a:p>
            <a:endParaRPr lang="es-MX"/>
          </a:p>
        </p:txBody>
      </p:sp>
      <p:sp>
        <p:nvSpPr>
          <p:cNvPr id="888862" name="Line 30"/>
          <p:cNvSpPr>
            <a:spLocks noChangeShapeType="1"/>
          </p:cNvSpPr>
          <p:nvPr/>
        </p:nvSpPr>
        <p:spPr bwMode="auto">
          <a:xfrm flipV="1">
            <a:off x="1760538" y="5921375"/>
            <a:ext cx="6483350" cy="1588"/>
          </a:xfrm>
          <a:prstGeom prst="line">
            <a:avLst/>
          </a:prstGeom>
          <a:noFill/>
          <a:ln w="9525">
            <a:solidFill>
              <a:schemeClr val="tx1"/>
            </a:solidFill>
            <a:round/>
            <a:headEnd/>
            <a:tailEnd type="triangle" w="med" len="med"/>
          </a:ln>
          <a:effectLst/>
        </p:spPr>
        <p:txBody>
          <a:bodyPr/>
          <a:lstStyle/>
          <a:p>
            <a:endParaRPr lang="es-MX"/>
          </a:p>
        </p:txBody>
      </p:sp>
      <p:sp>
        <p:nvSpPr>
          <p:cNvPr id="888863" name="Line 31"/>
          <p:cNvSpPr>
            <a:spLocks noChangeShapeType="1"/>
          </p:cNvSpPr>
          <p:nvPr/>
        </p:nvSpPr>
        <p:spPr bwMode="auto">
          <a:xfrm flipV="1">
            <a:off x="1760538" y="4049713"/>
            <a:ext cx="3175" cy="1873250"/>
          </a:xfrm>
          <a:prstGeom prst="line">
            <a:avLst/>
          </a:prstGeom>
          <a:noFill/>
          <a:ln w="9525">
            <a:solidFill>
              <a:schemeClr val="tx1"/>
            </a:solidFill>
            <a:round/>
            <a:headEnd/>
            <a:tailEnd type="triangle" w="med" len="med"/>
          </a:ln>
          <a:effectLst/>
        </p:spPr>
        <p:txBody>
          <a:bodyPr/>
          <a:lstStyle/>
          <a:p>
            <a:endParaRPr lang="es-MX"/>
          </a:p>
        </p:txBody>
      </p:sp>
      <p:sp>
        <p:nvSpPr>
          <p:cNvPr id="888864" name="Text Box 32"/>
          <p:cNvSpPr txBox="1">
            <a:spLocks noChangeArrowheads="1"/>
          </p:cNvSpPr>
          <p:nvPr/>
        </p:nvSpPr>
        <p:spPr bwMode="auto">
          <a:xfrm>
            <a:off x="1400175" y="4186238"/>
            <a:ext cx="346075" cy="376237"/>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X</a:t>
            </a:r>
          </a:p>
        </p:txBody>
      </p:sp>
      <p:sp>
        <p:nvSpPr>
          <p:cNvPr id="888865" name="Text Box 33"/>
          <p:cNvSpPr txBox="1">
            <a:spLocks noChangeArrowheads="1"/>
          </p:cNvSpPr>
          <p:nvPr/>
        </p:nvSpPr>
        <p:spPr bwMode="auto">
          <a:xfrm>
            <a:off x="7154863" y="5986463"/>
            <a:ext cx="955675" cy="376237"/>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Tiempo</a:t>
            </a:r>
          </a:p>
        </p:txBody>
      </p:sp>
      <p:sp>
        <p:nvSpPr>
          <p:cNvPr id="888866" name="Freeform 34"/>
          <p:cNvSpPr>
            <a:spLocks/>
          </p:cNvSpPr>
          <p:nvPr/>
        </p:nvSpPr>
        <p:spPr bwMode="auto">
          <a:xfrm>
            <a:off x="1776413" y="4465638"/>
            <a:ext cx="5348287" cy="911225"/>
          </a:xfrm>
          <a:custGeom>
            <a:avLst/>
            <a:gdLst/>
            <a:ahLst/>
            <a:cxnLst>
              <a:cxn ang="0">
                <a:pos x="0" y="568"/>
              </a:cxn>
              <a:cxn ang="0">
                <a:pos x="1152" y="502"/>
              </a:cxn>
              <a:cxn ang="0">
                <a:pos x="1815" y="133"/>
              </a:cxn>
              <a:cxn ang="0">
                <a:pos x="2511" y="13"/>
              </a:cxn>
              <a:cxn ang="0">
                <a:pos x="3369" y="57"/>
              </a:cxn>
            </a:cxnLst>
            <a:rect l="0" t="0" r="r" b="b"/>
            <a:pathLst>
              <a:path w="3369" h="574">
                <a:moveTo>
                  <a:pt x="0" y="568"/>
                </a:moveTo>
                <a:cubicBezTo>
                  <a:pt x="192" y="557"/>
                  <a:pt x="850" y="574"/>
                  <a:pt x="1152" y="502"/>
                </a:cubicBezTo>
                <a:cubicBezTo>
                  <a:pt x="1427" y="472"/>
                  <a:pt x="1614" y="207"/>
                  <a:pt x="1815" y="133"/>
                </a:cubicBezTo>
                <a:cubicBezTo>
                  <a:pt x="2041" y="52"/>
                  <a:pt x="2252" y="26"/>
                  <a:pt x="2511" y="13"/>
                </a:cubicBezTo>
                <a:cubicBezTo>
                  <a:pt x="2770" y="0"/>
                  <a:pt x="3190" y="48"/>
                  <a:pt x="3369" y="57"/>
                </a:cubicBezTo>
              </a:path>
            </a:pathLst>
          </a:custGeom>
          <a:noFill/>
          <a:ln w="9525">
            <a:solidFill>
              <a:schemeClr val="tx1"/>
            </a:solidFill>
            <a:round/>
            <a:headEnd type="none" w="med" len="med"/>
            <a:tailEnd type="none" w="med" len="med"/>
          </a:ln>
          <a:effectLst/>
        </p:spPr>
        <p:txBody>
          <a:bodyPr/>
          <a:lstStyle/>
          <a:p>
            <a:endParaRPr lang="es-MX"/>
          </a:p>
        </p:txBody>
      </p:sp>
      <p:sp>
        <p:nvSpPr>
          <p:cNvPr id="888867" name="Text Box 35"/>
          <p:cNvSpPr txBox="1">
            <a:spLocks noChangeArrowheads="1"/>
          </p:cNvSpPr>
          <p:nvPr/>
        </p:nvSpPr>
        <p:spPr bwMode="auto">
          <a:xfrm>
            <a:off x="1331913" y="5195888"/>
            <a:ext cx="514350" cy="366712"/>
          </a:xfrm>
          <a:prstGeom prst="rect">
            <a:avLst/>
          </a:prstGeom>
          <a:noFill/>
          <a:ln w="9525">
            <a:noFill/>
            <a:miter lim="800000"/>
            <a:headEnd/>
            <a:tailEnd/>
          </a:ln>
          <a:effectLst/>
        </p:spPr>
        <p:txBody>
          <a:bodyPr wrap="none">
            <a:spAutoFit/>
          </a:bodyPr>
          <a:lstStyle/>
          <a:p>
            <a:pPr eaLnBrk="1" hangingPunct="1"/>
            <a:r>
              <a:rPr kumimoji="0" lang="es-ES" sz="1800">
                <a:latin typeface="Arial" charset="0"/>
              </a:rPr>
              <a:t>T/4</a:t>
            </a:r>
          </a:p>
        </p:txBody>
      </p:sp>
      <p:sp>
        <p:nvSpPr>
          <p:cNvPr id="888868" name="Text Box 36"/>
          <p:cNvSpPr txBox="1">
            <a:spLocks noChangeArrowheads="1"/>
          </p:cNvSpPr>
          <p:nvPr/>
        </p:nvSpPr>
        <p:spPr bwMode="auto">
          <a:xfrm rot="16200000">
            <a:off x="5556" y="4723607"/>
            <a:ext cx="21748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algn="ctr" eaLnBrk="1" hangingPunct="1"/>
            <a:r>
              <a:rPr kumimoji="0" lang="es-ES" sz="1800">
                <a:latin typeface="Arial" charset="0"/>
              </a:rPr>
              <a:t>Diferencia de Fase </a:t>
            </a:r>
          </a:p>
        </p:txBody>
      </p:sp>
      <p:graphicFrame>
        <p:nvGraphicFramePr>
          <p:cNvPr id="888869" name="Object 37"/>
          <p:cNvGraphicFramePr>
            <a:graphicFrameLocks noChangeAspect="1"/>
          </p:cNvGraphicFramePr>
          <p:nvPr/>
        </p:nvGraphicFramePr>
        <p:xfrm>
          <a:off x="2844800" y="2127250"/>
          <a:ext cx="1077913" cy="1014413"/>
        </p:xfrm>
        <a:graphic>
          <a:graphicData uri="http://schemas.openxmlformats.org/presentationml/2006/ole">
            <mc:AlternateContent xmlns:mc="http://schemas.openxmlformats.org/markup-compatibility/2006">
              <mc:Choice xmlns:v="urn:schemas-microsoft-com:vml" Requires="v">
                <p:oleObj spid="_x0000_s888922" name="CorelDRAW" r:id="rId22" imgW="755904" imgH="533400" progId="">
                  <p:embed/>
                </p:oleObj>
              </mc:Choice>
              <mc:Fallback>
                <p:oleObj name="CorelDRAW" r:id="rId22" imgW="755904" imgH="533400" progId="">
                  <p:embed/>
                  <p:pic>
                    <p:nvPicPr>
                      <p:cNvPr id="0"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2127250"/>
                        <a:ext cx="107791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8870" name="Object 38"/>
          <p:cNvGraphicFramePr>
            <a:graphicFrameLocks noChangeAspect="1"/>
          </p:cNvGraphicFramePr>
          <p:nvPr/>
        </p:nvGraphicFramePr>
        <p:xfrm>
          <a:off x="3889375" y="2127250"/>
          <a:ext cx="719138" cy="1014413"/>
        </p:xfrm>
        <a:graphic>
          <a:graphicData uri="http://schemas.openxmlformats.org/presentationml/2006/ole">
            <mc:AlternateContent xmlns:mc="http://schemas.openxmlformats.org/markup-compatibility/2006">
              <mc:Choice xmlns:v="urn:schemas-microsoft-com:vml" Requires="v">
                <p:oleObj spid="_x0000_s888923" name="CorelDRAW" r:id="rId23" imgW="755904" imgH="533400" progId="">
                  <p:embed/>
                </p:oleObj>
              </mc:Choice>
              <mc:Fallback>
                <p:oleObj name="CorelDRAW" r:id="rId23" imgW="755904" imgH="533400"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375" y="2127250"/>
                        <a:ext cx="719138"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8871" name="Line 39"/>
          <p:cNvSpPr>
            <a:spLocks noChangeShapeType="1"/>
          </p:cNvSpPr>
          <p:nvPr/>
        </p:nvSpPr>
        <p:spPr bwMode="auto">
          <a:xfrm>
            <a:off x="4643438" y="261938"/>
            <a:ext cx="0" cy="3671887"/>
          </a:xfrm>
          <a:prstGeom prst="line">
            <a:avLst/>
          </a:prstGeom>
          <a:noFill/>
          <a:ln w="9525">
            <a:solidFill>
              <a:schemeClr val="tx1"/>
            </a:solidFill>
            <a:prstDash val="dash"/>
            <a:round/>
            <a:headEnd/>
            <a:tailEnd/>
          </a:ln>
          <a:effectLst/>
        </p:spPr>
        <p:txBody>
          <a:bodyPr/>
          <a:lstStyle/>
          <a:p>
            <a:endParaRPr lang="es-MX"/>
          </a:p>
        </p:txBody>
      </p:sp>
      <p:sp>
        <p:nvSpPr>
          <p:cNvPr id="888872" name="Line 40"/>
          <p:cNvSpPr>
            <a:spLocks noChangeShapeType="1"/>
          </p:cNvSpPr>
          <p:nvPr/>
        </p:nvSpPr>
        <p:spPr bwMode="auto">
          <a:xfrm>
            <a:off x="4211638" y="73025"/>
            <a:ext cx="0" cy="3671888"/>
          </a:xfrm>
          <a:prstGeom prst="line">
            <a:avLst/>
          </a:prstGeom>
          <a:noFill/>
          <a:ln w="9525">
            <a:solidFill>
              <a:schemeClr val="tx1"/>
            </a:solidFill>
            <a:prstDash val="dash"/>
            <a:round/>
            <a:headEnd/>
            <a:tailEnd/>
          </a:ln>
          <a:effectLst/>
        </p:spPr>
        <p:txBody>
          <a:bodyPr/>
          <a:lstStyle/>
          <a:p>
            <a:endParaRPr lang="es-MX"/>
          </a:p>
        </p:txBody>
      </p:sp>
      <p:graphicFrame>
        <p:nvGraphicFramePr>
          <p:cNvPr id="888873" name="Object 41"/>
          <p:cNvGraphicFramePr>
            <a:graphicFrameLocks noChangeAspect="1"/>
          </p:cNvGraphicFramePr>
          <p:nvPr/>
        </p:nvGraphicFramePr>
        <p:xfrm>
          <a:off x="4572000" y="2133600"/>
          <a:ext cx="576263" cy="1014413"/>
        </p:xfrm>
        <a:graphic>
          <a:graphicData uri="http://schemas.openxmlformats.org/presentationml/2006/ole">
            <mc:AlternateContent xmlns:mc="http://schemas.openxmlformats.org/markup-compatibility/2006">
              <mc:Choice xmlns:v="urn:schemas-microsoft-com:vml" Requires="v">
                <p:oleObj spid="_x0000_s888924" name="CorelDRAW" r:id="rId24" imgW="755904" imgH="533400" progId="">
                  <p:embed/>
                </p:oleObj>
              </mc:Choice>
              <mc:Fallback>
                <p:oleObj name="CorelDRAW" r:id="rId24" imgW="755904" imgH="533400" progId="">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33600"/>
                        <a:ext cx="5762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8874" name="Object 42"/>
          <p:cNvGraphicFramePr>
            <a:graphicFrameLocks noChangeAspect="1"/>
          </p:cNvGraphicFramePr>
          <p:nvPr/>
        </p:nvGraphicFramePr>
        <p:xfrm>
          <a:off x="5113338" y="2133600"/>
          <a:ext cx="431800" cy="1014413"/>
        </p:xfrm>
        <a:graphic>
          <a:graphicData uri="http://schemas.openxmlformats.org/presentationml/2006/ole">
            <mc:AlternateContent xmlns:mc="http://schemas.openxmlformats.org/markup-compatibility/2006">
              <mc:Choice xmlns:v="urn:schemas-microsoft-com:vml" Requires="v">
                <p:oleObj spid="_x0000_s888925" name="CorelDRAW" r:id="rId25" imgW="755904" imgH="533400" progId="">
                  <p:embed/>
                </p:oleObj>
              </mc:Choice>
              <mc:Fallback>
                <p:oleObj name="CorelDRAW" r:id="rId25" imgW="755904" imgH="533400" progId="">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338" y="2133600"/>
                        <a:ext cx="43180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8875" name="Object 43"/>
          <p:cNvGraphicFramePr>
            <a:graphicFrameLocks noChangeAspect="1"/>
          </p:cNvGraphicFramePr>
          <p:nvPr/>
        </p:nvGraphicFramePr>
        <p:xfrm>
          <a:off x="5507038" y="2133600"/>
          <a:ext cx="719137" cy="1014413"/>
        </p:xfrm>
        <a:graphic>
          <a:graphicData uri="http://schemas.openxmlformats.org/presentationml/2006/ole">
            <mc:AlternateContent xmlns:mc="http://schemas.openxmlformats.org/markup-compatibility/2006">
              <mc:Choice xmlns:v="urn:schemas-microsoft-com:vml" Requires="v">
                <p:oleObj spid="_x0000_s888926" name="CorelDRAW" r:id="rId26" imgW="755904" imgH="533400" progId="">
                  <p:embed/>
                </p:oleObj>
              </mc:Choice>
              <mc:Fallback>
                <p:oleObj name="CorelDRAW" r:id="rId26" imgW="755904" imgH="5334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7038" y="2133600"/>
                        <a:ext cx="719137"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8876" name="Object 44"/>
          <p:cNvGraphicFramePr>
            <a:graphicFrameLocks noChangeAspect="1"/>
          </p:cNvGraphicFramePr>
          <p:nvPr/>
        </p:nvGraphicFramePr>
        <p:xfrm>
          <a:off x="6188075" y="2133600"/>
          <a:ext cx="1077913" cy="1014413"/>
        </p:xfrm>
        <a:graphic>
          <a:graphicData uri="http://schemas.openxmlformats.org/presentationml/2006/ole">
            <mc:AlternateContent xmlns:mc="http://schemas.openxmlformats.org/markup-compatibility/2006">
              <mc:Choice xmlns:v="urn:schemas-microsoft-com:vml" Requires="v">
                <p:oleObj spid="_x0000_s888927" name="CorelDRAW" r:id="rId27" imgW="755904" imgH="533400" progId="">
                  <p:embed/>
                </p:oleObj>
              </mc:Choice>
              <mc:Fallback>
                <p:oleObj name="CorelDRAW" r:id="rId27" imgW="755904" imgH="5334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075" y="2133600"/>
                        <a:ext cx="107791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8877" name="Rectangle 45"/>
          <p:cNvSpPr>
            <a:spLocks noChangeArrowheads="1"/>
          </p:cNvSpPr>
          <p:nvPr/>
        </p:nvSpPr>
        <p:spPr bwMode="auto">
          <a:xfrm>
            <a:off x="1476375" y="5345113"/>
            <a:ext cx="358775" cy="504825"/>
          </a:xfrm>
          <a:prstGeom prst="rect">
            <a:avLst/>
          </a:prstGeom>
          <a:solidFill>
            <a:schemeClr val="tx1">
              <a:alpha val="10001"/>
            </a:schemeClr>
          </a:solidFill>
          <a:ln w="9525">
            <a:noFill/>
            <a:miter lim="800000"/>
            <a:headEnd/>
            <a:tailEnd/>
          </a:ln>
          <a:effectLst/>
        </p:spPr>
        <p:txBody>
          <a:bodyPr wrap="none" anchor="ctr"/>
          <a:lstStyle/>
          <a:p>
            <a:pPr algn="ctr" eaLnBrk="1" hangingPunct="1"/>
            <a:r>
              <a:rPr kumimoji="0" lang="es-ES" sz="1800">
                <a:latin typeface="Arial" charset="0"/>
              </a:rPr>
              <a:t>0</a:t>
            </a:r>
          </a:p>
        </p:txBody>
      </p:sp>
      <p:sp>
        <p:nvSpPr>
          <p:cNvPr id="888878" name="Line 46"/>
          <p:cNvSpPr>
            <a:spLocks noChangeShapeType="1"/>
          </p:cNvSpPr>
          <p:nvPr/>
        </p:nvSpPr>
        <p:spPr bwMode="auto">
          <a:xfrm>
            <a:off x="1763713" y="5634038"/>
            <a:ext cx="5472112" cy="0"/>
          </a:xfrm>
          <a:prstGeom prst="line">
            <a:avLst/>
          </a:prstGeom>
          <a:noFill/>
          <a:ln w="9525">
            <a:solidFill>
              <a:schemeClr val="tx1"/>
            </a:solidFill>
            <a:prstDash val="dash"/>
            <a:round/>
            <a:headEnd/>
            <a:tailEnd/>
          </a:ln>
          <a:effectLst/>
        </p:spPr>
        <p:txBody>
          <a:bodyPr/>
          <a:lstStyle/>
          <a:p>
            <a:endParaRPr lang="es-MX"/>
          </a:p>
        </p:txBody>
      </p:sp>
      <p:sp>
        <p:nvSpPr>
          <p:cNvPr id="888879" name="Text Box 47"/>
          <p:cNvSpPr txBox="1">
            <a:spLocks noChangeArrowheads="1"/>
          </p:cNvSpPr>
          <p:nvPr/>
        </p:nvSpPr>
        <p:spPr bwMode="auto">
          <a:xfrm>
            <a:off x="4827591" y="0"/>
            <a:ext cx="4064000" cy="304800"/>
          </a:xfrm>
          <a:prstGeom prst="rect">
            <a:avLst/>
          </a:prstGeom>
          <a:noFill/>
          <a:ln w="9525">
            <a:noFill/>
            <a:miter lim="800000"/>
            <a:headEnd/>
            <a:tailEnd/>
          </a:ln>
          <a:effectLst/>
        </p:spPr>
        <p:txBody>
          <a:bodyPr wrap="none">
            <a:spAutoFit/>
          </a:bodyPr>
          <a:lstStyle/>
          <a:p>
            <a:pPr eaLnBrk="1" hangingPunct="1"/>
            <a:r>
              <a:rPr kumimoji="0" lang="es-ES" sz="1400" dirty="0">
                <a:latin typeface="Arial" charset="0"/>
              </a:rPr>
              <a:t>Frecuencia bajo comparación con ruido </a:t>
            </a:r>
            <a:r>
              <a:rPr kumimoji="0" lang="es-ES" sz="1400" dirty="0" smtClean="0">
                <a:latin typeface="Arial" charset="0"/>
              </a:rPr>
              <a:t>aleatorio</a:t>
            </a:r>
            <a:endParaRPr kumimoji="0" lang="es-ES" sz="1400" dirty="0">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88849"/>
                                        </p:tgtEl>
                                        <p:attrNameLst>
                                          <p:attrName>style.visibility</p:attrName>
                                        </p:attrNameLst>
                                      </p:cBhvr>
                                      <p:to>
                                        <p:strVal val="visible"/>
                                      </p:to>
                                    </p:set>
                                    <p:animEffect transition="in" filter="wipe(left)">
                                      <p:cBhvr>
                                        <p:cTn id="7" dur="500"/>
                                        <p:tgtEl>
                                          <p:spTgt spid="88884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88837"/>
                                        </p:tgtEl>
                                        <p:attrNameLst>
                                          <p:attrName>style.visibility</p:attrName>
                                        </p:attrNameLst>
                                      </p:cBhvr>
                                      <p:to>
                                        <p:strVal val="visible"/>
                                      </p:to>
                                    </p:set>
                                    <p:animEffect transition="in" filter="wipe(left)">
                                      <p:cBhvr>
                                        <p:cTn id="11" dur="500"/>
                                        <p:tgtEl>
                                          <p:spTgt spid="88883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88869"/>
                                        </p:tgtEl>
                                        <p:attrNameLst>
                                          <p:attrName>style.visibility</p:attrName>
                                        </p:attrNameLst>
                                      </p:cBhvr>
                                      <p:to>
                                        <p:strVal val="visible"/>
                                      </p:to>
                                    </p:set>
                                    <p:animEffect transition="in" filter="wipe(left)">
                                      <p:cBhvr>
                                        <p:cTn id="15" dur="500"/>
                                        <p:tgtEl>
                                          <p:spTgt spid="88886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88870"/>
                                        </p:tgtEl>
                                        <p:attrNameLst>
                                          <p:attrName>style.visibility</p:attrName>
                                        </p:attrNameLst>
                                      </p:cBhvr>
                                      <p:to>
                                        <p:strVal val="visible"/>
                                      </p:to>
                                    </p:set>
                                    <p:animEffect transition="in" filter="wipe(left)">
                                      <p:cBhvr>
                                        <p:cTn id="19" dur="500"/>
                                        <p:tgtEl>
                                          <p:spTgt spid="88887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88873"/>
                                        </p:tgtEl>
                                        <p:attrNameLst>
                                          <p:attrName>style.visibility</p:attrName>
                                        </p:attrNameLst>
                                      </p:cBhvr>
                                      <p:to>
                                        <p:strVal val="visible"/>
                                      </p:to>
                                    </p:set>
                                    <p:animEffect transition="in" filter="wipe(left)">
                                      <p:cBhvr>
                                        <p:cTn id="23" dur="500"/>
                                        <p:tgtEl>
                                          <p:spTgt spid="88887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88874"/>
                                        </p:tgtEl>
                                        <p:attrNameLst>
                                          <p:attrName>style.visibility</p:attrName>
                                        </p:attrNameLst>
                                      </p:cBhvr>
                                      <p:to>
                                        <p:strVal val="visible"/>
                                      </p:to>
                                    </p:set>
                                    <p:animEffect transition="in" filter="wipe(left)">
                                      <p:cBhvr>
                                        <p:cTn id="27" dur="500"/>
                                        <p:tgtEl>
                                          <p:spTgt spid="88887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88875"/>
                                        </p:tgtEl>
                                        <p:attrNameLst>
                                          <p:attrName>style.visibility</p:attrName>
                                        </p:attrNameLst>
                                      </p:cBhvr>
                                      <p:to>
                                        <p:strVal val="visible"/>
                                      </p:to>
                                    </p:set>
                                    <p:animEffect transition="in" filter="wipe(left)">
                                      <p:cBhvr>
                                        <p:cTn id="31" dur="500"/>
                                        <p:tgtEl>
                                          <p:spTgt spid="88887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88876"/>
                                        </p:tgtEl>
                                        <p:attrNameLst>
                                          <p:attrName>style.visibility</p:attrName>
                                        </p:attrNameLst>
                                      </p:cBhvr>
                                      <p:to>
                                        <p:strVal val="visible"/>
                                      </p:to>
                                    </p:set>
                                    <p:animEffect transition="in" filter="wipe(left)">
                                      <p:cBhvr>
                                        <p:cTn id="35" dur="500"/>
                                        <p:tgtEl>
                                          <p:spTgt spid="88887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888853"/>
                                        </p:tgtEl>
                                        <p:attrNameLst>
                                          <p:attrName>style.visibility</p:attrName>
                                        </p:attrNameLst>
                                      </p:cBhvr>
                                      <p:to>
                                        <p:strVal val="visible"/>
                                      </p:to>
                                    </p:set>
                                    <p:animEffect transition="in" filter="wipe(left)">
                                      <p:cBhvr>
                                        <p:cTn id="39" dur="1000"/>
                                        <p:tgtEl>
                                          <p:spTgt spid="888853"/>
                                        </p:tgtEl>
                                      </p:cBhvr>
                                    </p:animEffect>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888859"/>
                                        </p:tgtEl>
                                        <p:attrNameLst>
                                          <p:attrName>style.visibility</p:attrName>
                                        </p:attrNameLst>
                                      </p:cBhvr>
                                      <p:to>
                                        <p:strVal val="visible"/>
                                      </p:to>
                                    </p:set>
                                    <p:animEffect transition="in" filter="wipe(left)">
                                      <p:cBhvr>
                                        <p:cTn id="43" dur="500"/>
                                        <p:tgtEl>
                                          <p:spTgt spid="888859"/>
                                        </p:tgtEl>
                                      </p:cBhvr>
                                    </p:animEffect>
                                  </p:childTnLst>
                                </p:cTn>
                              </p:par>
                            </p:childTnLst>
                          </p:cTn>
                        </p:par>
                        <p:par>
                          <p:cTn id="44" fill="hold">
                            <p:stCondLst>
                              <p:cond delay="5500"/>
                            </p:stCondLst>
                            <p:childTnLst>
                              <p:par>
                                <p:cTn id="45" presetID="22" presetClass="entr" presetSubtype="1" fill="hold" grpId="0" nodeType="afterEffect">
                                  <p:stCondLst>
                                    <p:cond delay="0"/>
                                  </p:stCondLst>
                                  <p:childTnLst>
                                    <p:set>
                                      <p:cBhvr>
                                        <p:cTn id="46" dur="1" fill="hold">
                                          <p:stCondLst>
                                            <p:cond delay="0"/>
                                          </p:stCondLst>
                                        </p:cTn>
                                        <p:tgtEl>
                                          <p:spTgt spid="888861"/>
                                        </p:tgtEl>
                                        <p:attrNameLst>
                                          <p:attrName>style.visibility</p:attrName>
                                        </p:attrNameLst>
                                      </p:cBhvr>
                                      <p:to>
                                        <p:strVal val="visible"/>
                                      </p:to>
                                    </p:set>
                                    <p:animEffect transition="in" filter="wipe(up)">
                                      <p:cBhvr>
                                        <p:cTn id="47" dur="500"/>
                                        <p:tgtEl>
                                          <p:spTgt spid="88886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888872"/>
                                        </p:tgtEl>
                                        <p:attrNameLst>
                                          <p:attrName>style.visibility</p:attrName>
                                        </p:attrNameLst>
                                      </p:cBhvr>
                                      <p:to>
                                        <p:strVal val="visible"/>
                                      </p:to>
                                    </p:set>
                                    <p:animEffect transition="in" filter="wipe(up)">
                                      <p:cBhvr>
                                        <p:cTn id="50" dur="500"/>
                                        <p:tgtEl>
                                          <p:spTgt spid="888872"/>
                                        </p:tgtEl>
                                      </p:cBhvr>
                                    </p:animEffect>
                                  </p:childTnLst>
                                </p:cTn>
                              </p:par>
                            </p:childTnLst>
                          </p:cTn>
                        </p:par>
                        <p:par>
                          <p:cTn id="51" fill="hold">
                            <p:stCondLst>
                              <p:cond delay="6000"/>
                            </p:stCondLst>
                            <p:childTnLst>
                              <p:par>
                                <p:cTn id="52" presetID="4" presetClass="entr" presetSubtype="32" fill="hold" grpId="0" nodeType="afterEffect">
                                  <p:stCondLst>
                                    <p:cond delay="0"/>
                                  </p:stCondLst>
                                  <p:childTnLst>
                                    <p:set>
                                      <p:cBhvr>
                                        <p:cTn id="53" dur="1" fill="hold">
                                          <p:stCondLst>
                                            <p:cond delay="0"/>
                                          </p:stCondLst>
                                        </p:cTn>
                                        <p:tgtEl>
                                          <p:spTgt spid="888857"/>
                                        </p:tgtEl>
                                        <p:attrNameLst>
                                          <p:attrName>style.visibility</p:attrName>
                                        </p:attrNameLst>
                                      </p:cBhvr>
                                      <p:to>
                                        <p:strVal val="visible"/>
                                      </p:to>
                                    </p:set>
                                    <p:animEffect transition="in" filter="box(out)">
                                      <p:cBhvr>
                                        <p:cTn id="54" dur="500"/>
                                        <p:tgtEl>
                                          <p:spTgt spid="888857"/>
                                        </p:tgtEl>
                                      </p:cBhvr>
                                    </p:animEffect>
                                  </p:childTnLst>
                                </p:cTn>
                              </p:par>
                            </p:childTnLst>
                          </p:cTn>
                        </p:par>
                        <p:par>
                          <p:cTn id="55" fill="hold">
                            <p:stCondLst>
                              <p:cond delay="6500"/>
                            </p:stCondLst>
                            <p:childTnLst>
                              <p:par>
                                <p:cTn id="56" presetID="4" presetClass="entr" presetSubtype="16" fill="hold" nodeType="afterEffect">
                                  <p:stCondLst>
                                    <p:cond delay="0"/>
                                  </p:stCondLst>
                                  <p:childTnLst>
                                    <p:set>
                                      <p:cBhvr>
                                        <p:cTn id="57" dur="1" fill="hold">
                                          <p:stCondLst>
                                            <p:cond delay="0"/>
                                          </p:stCondLst>
                                        </p:cTn>
                                        <p:tgtEl>
                                          <p:spTgt spid="888858"/>
                                        </p:tgtEl>
                                        <p:attrNameLst>
                                          <p:attrName>style.visibility</p:attrName>
                                        </p:attrNameLst>
                                      </p:cBhvr>
                                      <p:to>
                                        <p:strVal val="visible"/>
                                      </p:to>
                                    </p:set>
                                    <p:animEffect transition="in" filter="box(in)">
                                      <p:cBhvr>
                                        <p:cTn id="58" dur="500"/>
                                        <p:tgtEl>
                                          <p:spTgt spid="888858"/>
                                        </p:tgtEl>
                                      </p:cBhvr>
                                    </p:animEffect>
                                  </p:childTnLst>
                                </p:cTn>
                              </p:par>
                            </p:childTnLst>
                          </p:cTn>
                        </p:par>
                        <p:par>
                          <p:cTn id="59" fill="hold">
                            <p:stCondLst>
                              <p:cond delay="7000"/>
                            </p:stCondLst>
                            <p:childTnLst>
                              <p:par>
                                <p:cTn id="60" presetID="20" presetClass="entr" presetSubtype="0" fill="hold" nodeType="afterEffect">
                                  <p:stCondLst>
                                    <p:cond delay="0"/>
                                  </p:stCondLst>
                                  <p:childTnLst>
                                    <p:set>
                                      <p:cBhvr>
                                        <p:cTn id="61" dur="1" fill="hold">
                                          <p:stCondLst>
                                            <p:cond delay="0"/>
                                          </p:stCondLst>
                                        </p:cTn>
                                        <p:tgtEl>
                                          <p:spTgt spid="888860"/>
                                        </p:tgtEl>
                                        <p:attrNameLst>
                                          <p:attrName>style.visibility</p:attrName>
                                        </p:attrNameLst>
                                      </p:cBhvr>
                                      <p:to>
                                        <p:strVal val="visible"/>
                                      </p:to>
                                    </p:set>
                                    <p:animEffect transition="in" filter="wedge">
                                      <p:cBhvr>
                                        <p:cTn id="62" dur="500"/>
                                        <p:tgtEl>
                                          <p:spTgt spid="88886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888839"/>
                                        </p:tgtEl>
                                        <p:attrNameLst>
                                          <p:attrName>style.visibility</p:attrName>
                                        </p:attrNameLst>
                                      </p:cBhvr>
                                      <p:to>
                                        <p:strVal val="visible"/>
                                      </p:to>
                                    </p:set>
                                    <p:anim calcmode="lin" valueType="num">
                                      <p:cBhvr>
                                        <p:cTn id="67" dur="500" fill="hold"/>
                                        <p:tgtEl>
                                          <p:spTgt spid="888839"/>
                                        </p:tgtEl>
                                        <p:attrNameLst>
                                          <p:attrName>ppt_w</p:attrName>
                                        </p:attrNameLst>
                                      </p:cBhvr>
                                      <p:tavLst>
                                        <p:tav tm="0">
                                          <p:val>
                                            <p:fltVal val="0"/>
                                          </p:val>
                                        </p:tav>
                                        <p:tav tm="100000">
                                          <p:val>
                                            <p:strVal val="#ppt_w"/>
                                          </p:val>
                                        </p:tav>
                                      </p:tavLst>
                                    </p:anim>
                                    <p:anim calcmode="lin" valueType="num">
                                      <p:cBhvr>
                                        <p:cTn id="68" dur="500" fill="hold"/>
                                        <p:tgtEl>
                                          <p:spTgt spid="888839"/>
                                        </p:tgtEl>
                                        <p:attrNameLst>
                                          <p:attrName>ppt_h</p:attrName>
                                        </p:attrNameLst>
                                      </p:cBhvr>
                                      <p:tavLst>
                                        <p:tav tm="0">
                                          <p:val>
                                            <p:fltVal val="0"/>
                                          </p:val>
                                        </p:tav>
                                        <p:tav tm="100000">
                                          <p:val>
                                            <p:strVal val="#ppt_h"/>
                                          </p:val>
                                        </p:tav>
                                      </p:tavLst>
                                    </p:anim>
                                    <p:animEffect transition="in" filter="fade">
                                      <p:cBhvr>
                                        <p:cTn id="69" dur="500"/>
                                        <p:tgtEl>
                                          <p:spTgt spid="888839"/>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88862"/>
                                        </p:tgtEl>
                                        <p:attrNameLst>
                                          <p:attrName>style.visibility</p:attrName>
                                        </p:attrNameLst>
                                      </p:cBhvr>
                                      <p:to>
                                        <p:strVal val="visible"/>
                                      </p:to>
                                    </p:set>
                                    <p:animEffect transition="in" filter="wipe(left)">
                                      <p:cBhvr>
                                        <p:cTn id="72" dur="500"/>
                                        <p:tgtEl>
                                          <p:spTgt spid="88886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888863"/>
                                        </p:tgtEl>
                                        <p:attrNameLst>
                                          <p:attrName>style.visibility</p:attrName>
                                        </p:attrNameLst>
                                      </p:cBhvr>
                                      <p:to>
                                        <p:strVal val="visible"/>
                                      </p:to>
                                    </p:set>
                                    <p:animEffect transition="in" filter="wipe(down)">
                                      <p:cBhvr>
                                        <p:cTn id="75" dur="500"/>
                                        <p:tgtEl>
                                          <p:spTgt spid="888863"/>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888868"/>
                                        </p:tgtEl>
                                        <p:attrNameLst>
                                          <p:attrName>style.visibility</p:attrName>
                                        </p:attrNameLst>
                                      </p:cBhvr>
                                      <p:to>
                                        <p:strVal val="visible"/>
                                      </p:to>
                                    </p:set>
                                    <p:animEffect transition="in" filter="box(in)">
                                      <p:cBhvr>
                                        <p:cTn id="78" dur="500"/>
                                        <p:tgtEl>
                                          <p:spTgt spid="888868"/>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888864"/>
                                        </p:tgtEl>
                                        <p:attrNameLst>
                                          <p:attrName>style.visibility</p:attrName>
                                        </p:attrNameLst>
                                      </p:cBhvr>
                                      <p:to>
                                        <p:strVal val="visible"/>
                                      </p:to>
                                    </p:set>
                                    <p:animEffect transition="in" filter="box(in)">
                                      <p:cBhvr>
                                        <p:cTn id="81" dur="500"/>
                                        <p:tgtEl>
                                          <p:spTgt spid="888864"/>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888865"/>
                                        </p:tgtEl>
                                        <p:attrNameLst>
                                          <p:attrName>style.visibility</p:attrName>
                                        </p:attrNameLst>
                                      </p:cBhvr>
                                      <p:to>
                                        <p:strVal val="visible"/>
                                      </p:to>
                                    </p:set>
                                    <p:animEffect transition="in" filter="box(in)">
                                      <p:cBhvr>
                                        <p:cTn id="84" dur="500"/>
                                        <p:tgtEl>
                                          <p:spTgt spid="888865"/>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88877"/>
                                        </p:tgtEl>
                                        <p:attrNameLst>
                                          <p:attrName>style.visibility</p:attrName>
                                        </p:attrNameLst>
                                      </p:cBhvr>
                                      <p:to>
                                        <p:strVal val="visible"/>
                                      </p:to>
                                    </p:set>
                                    <p:animEffect transition="in" filter="wipe(down)">
                                      <p:cBhvr>
                                        <p:cTn id="87" dur="500"/>
                                        <p:tgtEl>
                                          <p:spTgt spid="88887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888878"/>
                                        </p:tgtEl>
                                        <p:attrNameLst>
                                          <p:attrName>style.visibility</p:attrName>
                                        </p:attrNameLst>
                                      </p:cBhvr>
                                      <p:to>
                                        <p:strVal val="visible"/>
                                      </p:to>
                                    </p:set>
                                    <p:animEffect transition="in" filter="wipe(left)">
                                      <p:cBhvr>
                                        <p:cTn id="90" dur="500"/>
                                        <p:tgtEl>
                                          <p:spTgt spid="888878"/>
                                        </p:tgtEl>
                                      </p:cBhvr>
                                    </p:animEffect>
                                  </p:childTnLst>
                                </p:cTn>
                              </p:par>
                            </p:childTnLst>
                          </p:cTn>
                        </p:par>
                        <p:par>
                          <p:cTn id="91" fill="hold">
                            <p:stCondLst>
                              <p:cond delay="500"/>
                            </p:stCondLst>
                            <p:childTnLst>
                              <p:par>
                                <p:cTn id="92" presetID="26" presetClass="entr" presetSubtype="0" fill="hold" grpId="0" nodeType="afterEffect">
                                  <p:stCondLst>
                                    <p:cond delay="0"/>
                                  </p:stCondLst>
                                  <p:childTnLst>
                                    <p:set>
                                      <p:cBhvr>
                                        <p:cTn id="93" dur="1" fill="hold">
                                          <p:stCondLst>
                                            <p:cond delay="0"/>
                                          </p:stCondLst>
                                        </p:cTn>
                                        <p:tgtEl>
                                          <p:spTgt spid="888867"/>
                                        </p:tgtEl>
                                        <p:attrNameLst>
                                          <p:attrName>style.visibility</p:attrName>
                                        </p:attrNameLst>
                                      </p:cBhvr>
                                      <p:to>
                                        <p:strVal val="visible"/>
                                      </p:to>
                                    </p:set>
                                    <p:animEffect transition="in" filter="wipe(down)">
                                      <p:cBhvr>
                                        <p:cTn id="94" dur="580">
                                          <p:stCondLst>
                                            <p:cond delay="0"/>
                                          </p:stCondLst>
                                        </p:cTn>
                                        <p:tgtEl>
                                          <p:spTgt spid="888867"/>
                                        </p:tgtEl>
                                      </p:cBhvr>
                                    </p:animEffect>
                                    <p:anim calcmode="lin" valueType="num">
                                      <p:cBhvr>
                                        <p:cTn id="95" dur="1822" tmFilter="0,0; 0.14,0.36; 0.43,0.73; 0.71,0.91; 1.0,1.0">
                                          <p:stCondLst>
                                            <p:cond delay="0"/>
                                          </p:stCondLst>
                                        </p:cTn>
                                        <p:tgtEl>
                                          <p:spTgt spid="88886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88886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88886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88886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888867"/>
                                        </p:tgtEl>
                                        <p:attrNameLst>
                                          <p:attrName>ppt_y</p:attrName>
                                        </p:attrNameLst>
                                      </p:cBhvr>
                                      <p:tavLst>
                                        <p:tav tm="0" fmla="#ppt_y-sin(pi*$)/81">
                                          <p:val>
                                            <p:fltVal val="0"/>
                                          </p:val>
                                        </p:tav>
                                        <p:tav tm="100000">
                                          <p:val>
                                            <p:fltVal val="1"/>
                                          </p:val>
                                        </p:tav>
                                      </p:tavLst>
                                    </p:anim>
                                    <p:animScale>
                                      <p:cBhvr>
                                        <p:cTn id="100" dur="26">
                                          <p:stCondLst>
                                            <p:cond delay="650"/>
                                          </p:stCondLst>
                                        </p:cTn>
                                        <p:tgtEl>
                                          <p:spTgt spid="888867"/>
                                        </p:tgtEl>
                                      </p:cBhvr>
                                      <p:to x="100000" y="60000"/>
                                    </p:animScale>
                                    <p:animScale>
                                      <p:cBhvr>
                                        <p:cTn id="101" dur="166" decel="50000">
                                          <p:stCondLst>
                                            <p:cond delay="676"/>
                                          </p:stCondLst>
                                        </p:cTn>
                                        <p:tgtEl>
                                          <p:spTgt spid="888867"/>
                                        </p:tgtEl>
                                      </p:cBhvr>
                                      <p:to x="100000" y="100000"/>
                                    </p:animScale>
                                    <p:animScale>
                                      <p:cBhvr>
                                        <p:cTn id="102" dur="26">
                                          <p:stCondLst>
                                            <p:cond delay="1312"/>
                                          </p:stCondLst>
                                        </p:cTn>
                                        <p:tgtEl>
                                          <p:spTgt spid="888867"/>
                                        </p:tgtEl>
                                      </p:cBhvr>
                                      <p:to x="100000" y="80000"/>
                                    </p:animScale>
                                    <p:animScale>
                                      <p:cBhvr>
                                        <p:cTn id="103" dur="166" decel="50000">
                                          <p:stCondLst>
                                            <p:cond delay="1338"/>
                                          </p:stCondLst>
                                        </p:cTn>
                                        <p:tgtEl>
                                          <p:spTgt spid="888867"/>
                                        </p:tgtEl>
                                      </p:cBhvr>
                                      <p:to x="100000" y="100000"/>
                                    </p:animScale>
                                    <p:animScale>
                                      <p:cBhvr>
                                        <p:cTn id="104" dur="26">
                                          <p:stCondLst>
                                            <p:cond delay="1642"/>
                                          </p:stCondLst>
                                        </p:cTn>
                                        <p:tgtEl>
                                          <p:spTgt spid="888867"/>
                                        </p:tgtEl>
                                      </p:cBhvr>
                                      <p:to x="100000" y="90000"/>
                                    </p:animScale>
                                    <p:animScale>
                                      <p:cBhvr>
                                        <p:cTn id="105" dur="166" decel="50000">
                                          <p:stCondLst>
                                            <p:cond delay="1668"/>
                                          </p:stCondLst>
                                        </p:cTn>
                                        <p:tgtEl>
                                          <p:spTgt spid="888867"/>
                                        </p:tgtEl>
                                      </p:cBhvr>
                                      <p:to x="100000" y="100000"/>
                                    </p:animScale>
                                    <p:animScale>
                                      <p:cBhvr>
                                        <p:cTn id="106" dur="26">
                                          <p:stCondLst>
                                            <p:cond delay="1808"/>
                                          </p:stCondLst>
                                        </p:cTn>
                                        <p:tgtEl>
                                          <p:spTgt spid="888867"/>
                                        </p:tgtEl>
                                      </p:cBhvr>
                                      <p:to x="100000" y="95000"/>
                                    </p:animScale>
                                    <p:animScale>
                                      <p:cBhvr>
                                        <p:cTn id="107" dur="166" decel="50000">
                                          <p:stCondLst>
                                            <p:cond delay="1834"/>
                                          </p:stCondLst>
                                        </p:cTn>
                                        <p:tgtEl>
                                          <p:spTgt spid="888867"/>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88866"/>
                                        </p:tgtEl>
                                        <p:attrNameLst>
                                          <p:attrName>style.visibility</p:attrName>
                                        </p:attrNameLst>
                                      </p:cBhvr>
                                      <p:to>
                                        <p:strVal val="visible"/>
                                      </p:to>
                                    </p:set>
                                    <p:animEffect transition="in" filter="wipe(left)">
                                      <p:cBhvr>
                                        <p:cTn id="112" dur="2000"/>
                                        <p:tgtEl>
                                          <p:spTgt spid="888866"/>
                                        </p:tgtEl>
                                      </p:cBhvr>
                                    </p:animEffect>
                                  </p:childTnLst>
                                </p:cTn>
                              </p:par>
                            </p:childTnLst>
                          </p:cTn>
                        </p:par>
                        <p:par>
                          <p:cTn id="113" fill="hold">
                            <p:stCondLst>
                              <p:cond delay="2000"/>
                            </p:stCondLst>
                            <p:childTnLst>
                              <p:par>
                                <p:cTn id="114" presetID="53" presetClass="entr" presetSubtype="0" fill="hold" grpId="0" nodeType="afterEffect">
                                  <p:stCondLst>
                                    <p:cond delay="0"/>
                                  </p:stCondLst>
                                  <p:childTnLst>
                                    <p:set>
                                      <p:cBhvr>
                                        <p:cTn id="115" dur="1" fill="hold">
                                          <p:stCondLst>
                                            <p:cond delay="0"/>
                                          </p:stCondLst>
                                        </p:cTn>
                                        <p:tgtEl>
                                          <p:spTgt spid="888879"/>
                                        </p:tgtEl>
                                        <p:attrNameLst>
                                          <p:attrName>style.visibility</p:attrName>
                                        </p:attrNameLst>
                                      </p:cBhvr>
                                      <p:to>
                                        <p:strVal val="visible"/>
                                      </p:to>
                                    </p:set>
                                    <p:anim calcmode="lin" valueType="num">
                                      <p:cBhvr>
                                        <p:cTn id="116" dur="500" fill="hold"/>
                                        <p:tgtEl>
                                          <p:spTgt spid="888879"/>
                                        </p:tgtEl>
                                        <p:attrNameLst>
                                          <p:attrName>ppt_w</p:attrName>
                                        </p:attrNameLst>
                                      </p:cBhvr>
                                      <p:tavLst>
                                        <p:tav tm="0">
                                          <p:val>
                                            <p:fltVal val="0"/>
                                          </p:val>
                                        </p:tav>
                                        <p:tav tm="100000">
                                          <p:val>
                                            <p:strVal val="#ppt_w"/>
                                          </p:val>
                                        </p:tav>
                                      </p:tavLst>
                                    </p:anim>
                                    <p:anim calcmode="lin" valueType="num">
                                      <p:cBhvr>
                                        <p:cTn id="117" dur="500" fill="hold"/>
                                        <p:tgtEl>
                                          <p:spTgt spid="888879"/>
                                        </p:tgtEl>
                                        <p:attrNameLst>
                                          <p:attrName>ppt_h</p:attrName>
                                        </p:attrNameLst>
                                      </p:cBhvr>
                                      <p:tavLst>
                                        <p:tav tm="0">
                                          <p:val>
                                            <p:fltVal val="0"/>
                                          </p:val>
                                        </p:tav>
                                        <p:tav tm="100000">
                                          <p:val>
                                            <p:strVal val="#ppt_h"/>
                                          </p:val>
                                        </p:tav>
                                      </p:tavLst>
                                    </p:anim>
                                    <p:animEffect transition="in" filter="fade">
                                      <p:cBhvr>
                                        <p:cTn id="118" dur="500"/>
                                        <p:tgtEl>
                                          <p:spTgt spid="888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9" grpId="0" animBg="1"/>
      <p:bldP spid="888853" grpId="0" autoUpdateAnimBg="0"/>
      <p:bldP spid="888857" grpId="0" animBg="1"/>
      <p:bldP spid="888861" grpId="0" animBg="1"/>
      <p:bldP spid="888862" grpId="0" animBg="1"/>
      <p:bldP spid="888863" grpId="0" animBg="1"/>
      <p:bldP spid="888864" grpId="0" animBg="1"/>
      <p:bldP spid="888865" grpId="0" animBg="1"/>
      <p:bldP spid="888866" grpId="0" animBg="1"/>
      <p:bldP spid="888867" grpId="0"/>
      <p:bldP spid="888868" grpId="0" animBg="1"/>
      <p:bldP spid="888872" grpId="0" animBg="1"/>
      <p:bldP spid="888877" grpId="0" animBg="1"/>
      <p:bldP spid="888878" grpId="0" animBg="1"/>
      <p:bldP spid="8888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Text Box 2"/>
          <p:cNvSpPr txBox="1">
            <a:spLocks noChangeArrowheads="1"/>
          </p:cNvSpPr>
          <p:nvPr/>
        </p:nvSpPr>
        <p:spPr bwMode="auto">
          <a:xfrm>
            <a:off x="1571604" y="2714620"/>
            <a:ext cx="6480175" cy="1066800"/>
          </a:xfrm>
          <a:prstGeom prst="rect">
            <a:avLst/>
          </a:prstGeom>
          <a:noFill/>
          <a:ln w="12700" cap="sq">
            <a:noFill/>
            <a:miter lim="800000"/>
            <a:headEnd type="none" w="sm" len="sm"/>
            <a:tailEnd type="none" w="sm" len="sm"/>
          </a:ln>
          <a:effectLst/>
        </p:spPr>
        <p:txBody>
          <a:bodyPr>
            <a:spAutoFit/>
          </a:bodyPr>
          <a:lstStyle/>
          <a:p>
            <a:pPr algn="ctr">
              <a:buClr>
                <a:srgbClr val="336600"/>
              </a:buClr>
              <a:buFont typeface="Wingdings" pitchFamily="2" charset="2"/>
              <a:buNone/>
            </a:pPr>
            <a:r>
              <a:rPr lang="es-ES" sz="3200" b="1" dirty="0">
                <a:solidFill>
                  <a:schemeClr val="accent5">
                    <a:lumMod val="50000"/>
                  </a:schemeClr>
                </a:solidFill>
                <a:effectLst>
                  <a:outerShdw blurRad="38100" dist="38100" dir="2700000" algn="tl">
                    <a:srgbClr val="000000">
                      <a:alpha val="43137"/>
                    </a:srgbClr>
                  </a:outerShdw>
                </a:effectLst>
                <a:latin typeface="Arial" charset="0"/>
              </a:rPr>
              <a:t>Método de medición </a:t>
            </a:r>
            <a:r>
              <a:rPr lang="es-ES" sz="3200" b="1" dirty="0" smtClean="0">
                <a:solidFill>
                  <a:schemeClr val="accent5">
                    <a:lumMod val="50000"/>
                  </a:schemeClr>
                </a:solidFill>
                <a:effectLst>
                  <a:outerShdw blurRad="38100" dist="38100" dir="2700000" algn="tl">
                    <a:srgbClr val="000000">
                      <a:alpha val="43137"/>
                    </a:srgbClr>
                  </a:outerShdw>
                </a:effectLst>
                <a:latin typeface="Arial" charset="0"/>
              </a:rPr>
              <a:t>de diferencia </a:t>
            </a:r>
            <a:r>
              <a:rPr lang="es-ES" sz="3200" b="1" dirty="0">
                <a:solidFill>
                  <a:schemeClr val="accent5">
                    <a:lumMod val="50000"/>
                  </a:schemeClr>
                </a:solidFill>
                <a:effectLst>
                  <a:outerShdw blurRad="38100" dist="38100" dir="2700000" algn="tl">
                    <a:srgbClr val="000000">
                      <a:alpha val="43137"/>
                    </a:srgbClr>
                  </a:outerShdw>
                </a:effectLst>
                <a:latin typeface="Arial" charset="0"/>
              </a:rPr>
              <a:t>de frecuencias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ChangeArrowheads="1"/>
          </p:cNvSpPr>
          <p:nvPr/>
        </p:nvSpPr>
        <p:spPr bwMode="auto">
          <a:xfrm>
            <a:off x="1000100" y="434934"/>
            <a:ext cx="798033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Método de medición de diferencia de frecuencias con mezclador</a:t>
            </a:r>
          </a:p>
        </p:txBody>
      </p:sp>
      <p:pic>
        <p:nvPicPr>
          <p:cNvPr id="890890" name="Picture 10"/>
          <p:cNvPicPr>
            <a:picLocks noChangeAspect="1" noChangeArrowheads="1"/>
          </p:cNvPicPr>
          <p:nvPr/>
        </p:nvPicPr>
        <p:blipFill>
          <a:blip r:embed="rId4"/>
          <a:srcRect/>
          <a:stretch>
            <a:fillRect/>
          </a:stretch>
        </p:blipFill>
        <p:spPr bwMode="auto">
          <a:xfrm>
            <a:off x="4140218" y="3019425"/>
            <a:ext cx="160338" cy="744538"/>
          </a:xfrm>
          <a:prstGeom prst="rect">
            <a:avLst/>
          </a:prstGeom>
          <a:noFill/>
          <a:ln w="9525">
            <a:noFill/>
            <a:miter lim="800000"/>
            <a:headEnd/>
            <a:tailEnd/>
          </a:ln>
          <a:effectLst/>
        </p:spPr>
      </p:pic>
      <p:pic>
        <p:nvPicPr>
          <p:cNvPr id="890891" name="Picture 11"/>
          <p:cNvPicPr>
            <a:picLocks noChangeAspect="1" noChangeArrowheads="1"/>
          </p:cNvPicPr>
          <p:nvPr/>
        </p:nvPicPr>
        <p:blipFill>
          <a:blip r:embed="rId5"/>
          <a:srcRect/>
          <a:stretch>
            <a:fillRect/>
          </a:stretch>
        </p:blipFill>
        <p:spPr bwMode="auto">
          <a:xfrm>
            <a:off x="4170381" y="4205288"/>
            <a:ext cx="160337" cy="617537"/>
          </a:xfrm>
          <a:prstGeom prst="rect">
            <a:avLst/>
          </a:prstGeom>
          <a:noFill/>
          <a:ln w="9525">
            <a:noFill/>
            <a:miter lim="800000"/>
            <a:headEnd/>
            <a:tailEnd/>
          </a:ln>
          <a:effectLst/>
        </p:spPr>
      </p:pic>
      <p:pic>
        <p:nvPicPr>
          <p:cNvPr id="890892" name="Picture 12"/>
          <p:cNvPicPr>
            <a:picLocks noChangeAspect="1" noChangeArrowheads="1"/>
          </p:cNvPicPr>
          <p:nvPr/>
        </p:nvPicPr>
        <p:blipFill>
          <a:blip r:embed="rId6"/>
          <a:srcRect/>
          <a:stretch>
            <a:fillRect/>
          </a:stretch>
        </p:blipFill>
        <p:spPr bwMode="auto">
          <a:xfrm>
            <a:off x="3149618" y="4852988"/>
            <a:ext cx="2071688" cy="706437"/>
          </a:xfrm>
          <a:prstGeom prst="rect">
            <a:avLst/>
          </a:prstGeom>
          <a:noFill/>
          <a:ln w="9525">
            <a:noFill/>
            <a:miter lim="800000"/>
            <a:headEnd/>
            <a:tailEnd/>
          </a:ln>
          <a:effectLst/>
        </p:spPr>
      </p:pic>
      <p:pic>
        <p:nvPicPr>
          <p:cNvPr id="890893" name="Picture 13"/>
          <p:cNvPicPr>
            <a:picLocks noChangeAspect="1" noChangeArrowheads="1"/>
          </p:cNvPicPr>
          <p:nvPr/>
        </p:nvPicPr>
        <p:blipFill>
          <a:blip r:embed="rId7"/>
          <a:srcRect/>
          <a:stretch>
            <a:fillRect/>
          </a:stretch>
        </p:blipFill>
        <p:spPr bwMode="auto">
          <a:xfrm>
            <a:off x="5207018" y="5000625"/>
            <a:ext cx="1589088" cy="398463"/>
          </a:xfrm>
          <a:prstGeom prst="rect">
            <a:avLst/>
          </a:prstGeom>
          <a:noFill/>
          <a:ln w="9525">
            <a:noFill/>
            <a:miter lim="800000"/>
            <a:headEnd/>
            <a:tailEnd/>
          </a:ln>
          <a:effectLst/>
        </p:spPr>
      </p:pic>
      <p:pic>
        <p:nvPicPr>
          <p:cNvPr id="890894" name="Picture 14"/>
          <p:cNvPicPr>
            <a:picLocks noChangeAspect="1" noChangeArrowheads="1"/>
          </p:cNvPicPr>
          <p:nvPr/>
        </p:nvPicPr>
        <p:blipFill>
          <a:blip r:embed="rId8"/>
          <a:srcRect/>
          <a:stretch>
            <a:fillRect/>
          </a:stretch>
        </p:blipFill>
        <p:spPr bwMode="auto">
          <a:xfrm>
            <a:off x="6464300" y="4467225"/>
            <a:ext cx="2068513" cy="1423988"/>
          </a:xfrm>
          <a:prstGeom prst="rect">
            <a:avLst/>
          </a:prstGeom>
          <a:noFill/>
          <a:ln w="9525">
            <a:noFill/>
            <a:miter lim="800000"/>
            <a:headEnd/>
            <a:tailEnd/>
          </a:ln>
          <a:effectLst/>
        </p:spPr>
      </p:pic>
      <p:pic>
        <p:nvPicPr>
          <p:cNvPr id="890895" name="Picture 15"/>
          <p:cNvPicPr>
            <a:picLocks noChangeAspect="1" noChangeArrowheads="1"/>
          </p:cNvPicPr>
          <p:nvPr/>
        </p:nvPicPr>
        <p:blipFill>
          <a:blip r:embed="rId9"/>
          <a:srcRect/>
          <a:stretch>
            <a:fillRect/>
          </a:stretch>
        </p:blipFill>
        <p:spPr bwMode="auto">
          <a:xfrm>
            <a:off x="3378218" y="2333625"/>
            <a:ext cx="1755775" cy="747713"/>
          </a:xfrm>
          <a:prstGeom prst="rect">
            <a:avLst/>
          </a:prstGeom>
          <a:noFill/>
          <a:ln w="9525">
            <a:noFill/>
            <a:miter lim="800000"/>
            <a:headEnd/>
            <a:tailEnd/>
          </a:ln>
          <a:effectLst/>
        </p:spPr>
      </p:pic>
      <p:pic>
        <p:nvPicPr>
          <p:cNvPr id="890896" name="Picture 16"/>
          <p:cNvPicPr>
            <a:picLocks noChangeAspect="1" noChangeArrowheads="1"/>
          </p:cNvPicPr>
          <p:nvPr/>
        </p:nvPicPr>
        <p:blipFill>
          <a:blip r:embed="rId10"/>
          <a:srcRect/>
          <a:stretch>
            <a:fillRect/>
          </a:stretch>
        </p:blipFill>
        <p:spPr bwMode="auto">
          <a:xfrm>
            <a:off x="3795731" y="3740150"/>
            <a:ext cx="895350" cy="500063"/>
          </a:xfrm>
          <a:prstGeom prst="rect">
            <a:avLst/>
          </a:prstGeom>
          <a:noFill/>
          <a:ln w="9525">
            <a:noFill/>
            <a:miter lim="800000"/>
            <a:headEnd/>
            <a:tailEnd/>
          </a:ln>
          <a:effectLst/>
        </p:spPr>
      </p:pic>
      <p:sp>
        <p:nvSpPr>
          <p:cNvPr id="890898" name="Oval 18"/>
          <p:cNvSpPr>
            <a:spLocks noChangeArrowheads="1"/>
          </p:cNvSpPr>
          <p:nvPr/>
        </p:nvSpPr>
        <p:spPr bwMode="auto">
          <a:xfrm>
            <a:off x="6227763" y="4365625"/>
            <a:ext cx="2520950" cy="1871663"/>
          </a:xfrm>
          <a:prstGeom prst="ellipse">
            <a:avLst/>
          </a:prstGeom>
          <a:solidFill>
            <a:schemeClr val="accent1">
              <a:alpha val="13000"/>
            </a:schemeClr>
          </a:solidFill>
          <a:ln w="9525" algn="ctr">
            <a:solidFill>
              <a:schemeClr val="tx1"/>
            </a:solidFill>
            <a:round/>
            <a:headEnd/>
            <a:tailEnd/>
          </a:ln>
          <a:effectLst/>
        </p:spPr>
        <p:txBody>
          <a:bodyPr wrap="none" anchor="ctr"/>
          <a:lstStyle/>
          <a:p>
            <a:endParaRPr lang="es-MX"/>
          </a:p>
        </p:txBody>
      </p:sp>
      <p:sp>
        <p:nvSpPr>
          <p:cNvPr id="890899" name="Freeform 19"/>
          <p:cNvSpPr>
            <a:spLocks/>
          </p:cNvSpPr>
          <p:nvPr/>
        </p:nvSpPr>
        <p:spPr bwMode="auto">
          <a:xfrm>
            <a:off x="1249381" y="2046288"/>
            <a:ext cx="1933575" cy="3435350"/>
          </a:xfrm>
          <a:custGeom>
            <a:avLst/>
            <a:gdLst/>
            <a:ahLst/>
            <a:cxnLst>
              <a:cxn ang="0">
                <a:pos x="60" y="0"/>
              </a:cxn>
              <a:cxn ang="0">
                <a:pos x="115" y="1478"/>
              </a:cxn>
              <a:cxn ang="0">
                <a:pos x="267" y="1760"/>
              </a:cxn>
              <a:cxn ang="0">
                <a:pos x="60" y="1880"/>
              </a:cxn>
              <a:cxn ang="0">
                <a:pos x="626" y="1945"/>
              </a:cxn>
              <a:cxn ang="0">
                <a:pos x="810" y="2141"/>
              </a:cxn>
              <a:cxn ang="0">
                <a:pos x="1218" y="2086"/>
              </a:cxn>
            </a:cxnLst>
            <a:rect l="0" t="0" r="r" b="b"/>
            <a:pathLst>
              <a:path w="1218" h="2164">
                <a:moveTo>
                  <a:pt x="60" y="0"/>
                </a:moveTo>
                <a:cubicBezTo>
                  <a:pt x="69" y="246"/>
                  <a:pt x="81" y="1185"/>
                  <a:pt x="115" y="1478"/>
                </a:cubicBezTo>
                <a:cubicBezTo>
                  <a:pt x="149" y="1771"/>
                  <a:pt x="276" y="1693"/>
                  <a:pt x="267" y="1760"/>
                </a:cubicBezTo>
                <a:cubicBezTo>
                  <a:pt x="258" y="1827"/>
                  <a:pt x="0" y="1849"/>
                  <a:pt x="60" y="1880"/>
                </a:cubicBezTo>
                <a:cubicBezTo>
                  <a:pt x="120" y="1911"/>
                  <a:pt x="501" y="1901"/>
                  <a:pt x="626" y="1945"/>
                </a:cubicBezTo>
                <a:cubicBezTo>
                  <a:pt x="751" y="1989"/>
                  <a:pt x="711" y="2118"/>
                  <a:pt x="810" y="2141"/>
                </a:cubicBezTo>
                <a:cubicBezTo>
                  <a:pt x="909" y="2164"/>
                  <a:pt x="1133" y="2097"/>
                  <a:pt x="1218" y="2086"/>
                </a:cubicBezTo>
              </a:path>
            </a:pathLst>
          </a:custGeom>
          <a:noFill/>
          <a:ln w="9525" cap="flat" cmpd="sng">
            <a:solidFill>
              <a:srgbClr val="FF0000"/>
            </a:solidFill>
            <a:prstDash val="solid"/>
            <a:round/>
            <a:headEnd/>
            <a:tailEnd/>
          </a:ln>
          <a:effectLst/>
        </p:spPr>
        <p:txBody>
          <a:bodyPr/>
          <a:lstStyle/>
          <a:p>
            <a:endParaRPr lang="es-MX"/>
          </a:p>
        </p:txBody>
      </p:sp>
      <p:sp>
        <p:nvSpPr>
          <p:cNvPr id="890900" name="Text Box 20"/>
          <p:cNvSpPr txBox="1">
            <a:spLocks noChangeArrowheads="1"/>
          </p:cNvSpPr>
          <p:nvPr/>
        </p:nvSpPr>
        <p:spPr bwMode="auto">
          <a:xfrm>
            <a:off x="1454168" y="3341688"/>
            <a:ext cx="1152525" cy="1314450"/>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600"/>
              <a:t>Frecuencia Patrón para amarrar en frecuencia el Contador</a:t>
            </a:r>
          </a:p>
        </p:txBody>
      </p:sp>
      <p:sp>
        <p:nvSpPr>
          <p:cNvPr id="890901" name="Line 21"/>
          <p:cNvSpPr>
            <a:spLocks noChangeShapeType="1"/>
          </p:cNvSpPr>
          <p:nvPr/>
        </p:nvSpPr>
        <p:spPr bwMode="auto">
          <a:xfrm>
            <a:off x="4262456" y="2044700"/>
            <a:ext cx="0" cy="288925"/>
          </a:xfrm>
          <a:prstGeom prst="line">
            <a:avLst/>
          </a:prstGeom>
          <a:noFill/>
          <a:ln w="19050">
            <a:solidFill>
              <a:schemeClr val="tx1"/>
            </a:solidFill>
            <a:round/>
            <a:headEnd/>
            <a:tailEnd type="triangle" w="med" len="med"/>
          </a:ln>
          <a:effectLst/>
        </p:spPr>
        <p:txBody>
          <a:bodyPr/>
          <a:lstStyle/>
          <a:p>
            <a:endParaRPr lang="es-MX"/>
          </a:p>
        </p:txBody>
      </p:sp>
      <p:grpSp>
        <p:nvGrpSpPr>
          <p:cNvPr id="890902" name="Group 22"/>
          <p:cNvGrpSpPr>
            <a:grpSpLocks/>
          </p:cNvGrpSpPr>
          <p:nvPr/>
        </p:nvGrpSpPr>
        <p:grpSpPr bwMode="auto">
          <a:xfrm>
            <a:off x="3973531" y="1468438"/>
            <a:ext cx="576262" cy="576262"/>
            <a:chOff x="2199" y="799"/>
            <a:chExt cx="363" cy="363"/>
          </a:xfrm>
        </p:grpSpPr>
        <p:sp>
          <p:nvSpPr>
            <p:cNvPr id="890903" name="Oval 23"/>
            <p:cNvSpPr>
              <a:spLocks noChangeArrowheads="1"/>
            </p:cNvSpPr>
            <p:nvPr/>
          </p:nvSpPr>
          <p:spPr bwMode="auto">
            <a:xfrm>
              <a:off x="2199" y="799"/>
              <a:ext cx="363" cy="363"/>
            </a:xfrm>
            <a:prstGeom prst="ellipse">
              <a:avLst/>
            </a:prstGeom>
            <a:solidFill>
              <a:srgbClr val="FFFFCC"/>
            </a:solidFill>
            <a:ln w="9525">
              <a:solidFill>
                <a:schemeClr val="tx1"/>
              </a:solidFill>
              <a:round/>
              <a:headEnd/>
              <a:tailEnd/>
            </a:ln>
            <a:effectLst/>
          </p:spPr>
          <p:txBody>
            <a:bodyPr wrap="none" anchor="ctr"/>
            <a:lstStyle/>
            <a:p>
              <a:endParaRPr lang="es-MX"/>
            </a:p>
          </p:txBody>
        </p:sp>
        <p:sp>
          <p:nvSpPr>
            <p:cNvPr id="890904" name="Line 24"/>
            <p:cNvSpPr>
              <a:spLocks noChangeShapeType="1"/>
            </p:cNvSpPr>
            <p:nvPr/>
          </p:nvSpPr>
          <p:spPr bwMode="auto">
            <a:xfrm>
              <a:off x="2255" y="845"/>
              <a:ext cx="261" cy="261"/>
            </a:xfrm>
            <a:prstGeom prst="line">
              <a:avLst/>
            </a:prstGeom>
            <a:noFill/>
            <a:ln w="9525">
              <a:solidFill>
                <a:schemeClr val="tx1"/>
              </a:solidFill>
              <a:round/>
              <a:headEnd/>
              <a:tailEnd/>
            </a:ln>
            <a:effectLst/>
          </p:spPr>
          <p:txBody>
            <a:bodyPr/>
            <a:lstStyle/>
            <a:p>
              <a:endParaRPr lang="es-MX"/>
            </a:p>
          </p:txBody>
        </p:sp>
        <p:sp>
          <p:nvSpPr>
            <p:cNvPr id="890905" name="Line 25"/>
            <p:cNvSpPr>
              <a:spLocks noChangeShapeType="1"/>
            </p:cNvSpPr>
            <p:nvPr/>
          </p:nvSpPr>
          <p:spPr bwMode="auto">
            <a:xfrm flipV="1">
              <a:off x="2245" y="845"/>
              <a:ext cx="249" cy="249"/>
            </a:xfrm>
            <a:prstGeom prst="line">
              <a:avLst/>
            </a:prstGeom>
            <a:noFill/>
            <a:ln w="9525">
              <a:solidFill>
                <a:schemeClr val="tx1"/>
              </a:solidFill>
              <a:round/>
              <a:headEnd/>
              <a:tailEnd/>
            </a:ln>
            <a:effectLst/>
          </p:spPr>
          <p:txBody>
            <a:bodyPr/>
            <a:lstStyle/>
            <a:p>
              <a:endParaRPr lang="es-MX"/>
            </a:p>
          </p:txBody>
        </p:sp>
      </p:grpSp>
      <p:graphicFrame>
        <p:nvGraphicFramePr>
          <p:cNvPr id="890908" name="Object 28"/>
          <p:cNvGraphicFramePr>
            <a:graphicFrameLocks noChangeAspect="1"/>
          </p:cNvGraphicFramePr>
          <p:nvPr/>
        </p:nvGraphicFramePr>
        <p:xfrm>
          <a:off x="4441843" y="3176588"/>
          <a:ext cx="2447925" cy="579437"/>
        </p:xfrm>
        <a:graphic>
          <a:graphicData uri="http://schemas.openxmlformats.org/presentationml/2006/ole">
            <mc:AlternateContent xmlns:mc="http://schemas.openxmlformats.org/markup-compatibility/2006">
              <mc:Choice xmlns:v="urn:schemas-microsoft-com:vml" Requires="v">
                <p:oleObj spid="_x0000_s890917" name="Ecuación" r:id="rId11" imgW="1663700" imgH="393700" progId="">
                  <p:embed/>
                </p:oleObj>
              </mc:Choice>
              <mc:Fallback>
                <p:oleObj name="Ecuación" r:id="rId11" imgW="1663700" imgH="3937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1843" y="3176588"/>
                        <a:ext cx="24479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09" name="Object 29"/>
          <p:cNvGraphicFramePr>
            <a:graphicFrameLocks noChangeAspect="1"/>
          </p:cNvGraphicFramePr>
          <p:nvPr/>
        </p:nvGraphicFramePr>
        <p:xfrm>
          <a:off x="1490681" y="2141538"/>
          <a:ext cx="1295400" cy="298450"/>
        </p:xfrm>
        <a:graphic>
          <a:graphicData uri="http://schemas.openxmlformats.org/presentationml/2006/ole">
            <mc:AlternateContent xmlns:mc="http://schemas.openxmlformats.org/markup-compatibility/2006">
              <mc:Choice xmlns:v="urn:schemas-microsoft-com:vml" Requires="v">
                <p:oleObj spid="_x0000_s890918" name="Ecuación" r:id="rId13" imgW="939392" imgH="215806" progId="">
                  <p:embed/>
                </p:oleObj>
              </mc:Choice>
              <mc:Fallback>
                <p:oleObj name="Ecuación" r:id="rId13" imgW="939392" imgH="215806" progId="">
                  <p:embed/>
                  <p:pic>
                    <p:nvPicPr>
                      <p:cNvPr id="0"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90681" y="2141538"/>
                        <a:ext cx="1295400"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0" name="Object 30"/>
          <p:cNvGraphicFramePr>
            <a:graphicFrameLocks noChangeAspect="1"/>
          </p:cNvGraphicFramePr>
          <p:nvPr/>
        </p:nvGraphicFramePr>
        <p:xfrm>
          <a:off x="5727718" y="2097088"/>
          <a:ext cx="1243013" cy="314325"/>
        </p:xfrm>
        <a:graphic>
          <a:graphicData uri="http://schemas.openxmlformats.org/presentationml/2006/ole">
            <mc:AlternateContent xmlns:mc="http://schemas.openxmlformats.org/markup-compatibility/2006">
              <mc:Choice xmlns:v="urn:schemas-microsoft-com:vml" Requires="v">
                <p:oleObj spid="_x0000_s890919" name="Ecuación" r:id="rId15" imgW="901309" imgH="228501" progId="">
                  <p:embed/>
                </p:oleObj>
              </mc:Choice>
              <mc:Fallback>
                <p:oleObj name="Ecuación" r:id="rId15" imgW="901309" imgH="228501" progId="">
                  <p:embed/>
                  <p:pic>
                    <p:nvPicPr>
                      <p:cNvPr id="0" name="Picture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27718" y="2097088"/>
                        <a:ext cx="124301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20" name="Text Box 40"/>
          <p:cNvSpPr txBox="1">
            <a:spLocks noChangeArrowheads="1"/>
          </p:cNvSpPr>
          <p:nvPr/>
        </p:nvSpPr>
        <p:spPr bwMode="auto">
          <a:xfrm>
            <a:off x="1166831" y="1484313"/>
            <a:ext cx="1800225" cy="600075"/>
          </a:xfrm>
          <a:prstGeom prst="rect">
            <a:avLst/>
          </a:prstGeom>
          <a:solidFill>
            <a:schemeClr val="hlink"/>
          </a:solidFill>
          <a:ln w="19050" cap="sq">
            <a:solidFill>
              <a:schemeClr val="tx2"/>
            </a:solidFill>
            <a:miter lim="800000"/>
            <a:headEnd type="none" w="sm" len="sm"/>
            <a:tailEnd type="none" w="sm" len="sm"/>
          </a:ln>
          <a:effectLst/>
        </p:spPr>
        <p:txBody>
          <a:bodyPr>
            <a:spAutoFit/>
          </a:bodyPr>
          <a:lstStyle/>
          <a:p>
            <a:pPr algn="ctr">
              <a:spcBef>
                <a:spcPct val="50000"/>
              </a:spcBef>
            </a:pPr>
            <a:r>
              <a:rPr lang="es-ES_tradnl" sz="1600">
                <a:solidFill>
                  <a:schemeClr val="tx2"/>
                </a:solidFill>
                <a:latin typeface="Franklin Gothic Medium" pitchFamily="34" charset="0"/>
              </a:rPr>
              <a:t>OSCILADOR DE REFERENCIA</a:t>
            </a:r>
            <a:endParaRPr lang="es-ES" sz="1600">
              <a:solidFill>
                <a:schemeClr val="tx2"/>
              </a:solidFill>
              <a:latin typeface="Franklin Gothic Medium" pitchFamily="34" charset="0"/>
            </a:endParaRPr>
          </a:p>
        </p:txBody>
      </p:sp>
      <p:sp>
        <p:nvSpPr>
          <p:cNvPr id="890921" name="Text Box 41"/>
          <p:cNvSpPr txBox="1">
            <a:spLocks noChangeArrowheads="1"/>
          </p:cNvSpPr>
          <p:nvPr/>
        </p:nvSpPr>
        <p:spPr bwMode="auto">
          <a:xfrm>
            <a:off x="5414981" y="1520825"/>
            <a:ext cx="1800225" cy="600075"/>
          </a:xfrm>
          <a:prstGeom prst="rect">
            <a:avLst/>
          </a:prstGeom>
          <a:solidFill>
            <a:srgbClr val="FFCC99"/>
          </a:solidFill>
          <a:ln w="19050" cap="sq">
            <a:solidFill>
              <a:schemeClr val="tx2"/>
            </a:solidFill>
            <a:miter lim="800000"/>
            <a:headEnd type="none" w="sm" len="sm"/>
            <a:tailEnd type="none" w="sm" len="sm"/>
          </a:ln>
          <a:effectLst/>
        </p:spPr>
        <p:txBody>
          <a:bodyPr>
            <a:spAutoFit/>
          </a:bodyPr>
          <a:lstStyle/>
          <a:p>
            <a:pPr algn="ctr">
              <a:spcBef>
                <a:spcPct val="50000"/>
              </a:spcBef>
            </a:pPr>
            <a:r>
              <a:rPr lang="es-ES_tradnl" sz="1600">
                <a:solidFill>
                  <a:schemeClr val="tx2"/>
                </a:solidFill>
                <a:latin typeface="Franklin Gothic Medium" pitchFamily="34" charset="0"/>
              </a:rPr>
              <a:t>OSCILADOR BAJO PRUEBA</a:t>
            </a:r>
            <a:endParaRPr lang="es-ES" sz="1600">
              <a:solidFill>
                <a:schemeClr val="tx2"/>
              </a:solidFill>
              <a:latin typeface="Franklin Gothic Medium" pitchFamily="34" charset="0"/>
            </a:endParaRPr>
          </a:p>
        </p:txBody>
      </p:sp>
      <p:sp>
        <p:nvSpPr>
          <p:cNvPr id="890922" name="Line 42"/>
          <p:cNvSpPr>
            <a:spLocks noChangeShapeType="1"/>
          </p:cNvSpPr>
          <p:nvPr/>
        </p:nvSpPr>
        <p:spPr bwMode="auto">
          <a:xfrm flipH="1">
            <a:off x="4549793" y="1773238"/>
            <a:ext cx="865188" cy="0"/>
          </a:xfrm>
          <a:prstGeom prst="line">
            <a:avLst/>
          </a:prstGeom>
          <a:noFill/>
          <a:ln w="19050" cap="sq">
            <a:solidFill>
              <a:schemeClr val="tx1"/>
            </a:solidFill>
            <a:round/>
            <a:headEnd type="none" w="sm" len="sm"/>
            <a:tailEnd type="triangle" w="med" len="med"/>
          </a:ln>
          <a:effectLst/>
        </p:spPr>
        <p:txBody>
          <a:bodyPr/>
          <a:lstStyle/>
          <a:p>
            <a:endParaRPr lang="es-MX"/>
          </a:p>
        </p:txBody>
      </p:sp>
      <p:sp>
        <p:nvSpPr>
          <p:cNvPr id="890923" name="Line 43"/>
          <p:cNvSpPr>
            <a:spLocks noChangeShapeType="1"/>
          </p:cNvSpPr>
          <p:nvPr/>
        </p:nvSpPr>
        <p:spPr bwMode="auto">
          <a:xfrm>
            <a:off x="2967056" y="1736725"/>
            <a:ext cx="1008062" cy="0"/>
          </a:xfrm>
          <a:prstGeom prst="line">
            <a:avLst/>
          </a:prstGeom>
          <a:noFill/>
          <a:ln w="19050" cap="sq">
            <a:solidFill>
              <a:schemeClr val="tx1"/>
            </a:solidFill>
            <a:round/>
            <a:headEnd type="none" w="sm" len="sm"/>
            <a:tailEnd type="triangle" w="med" len="med"/>
          </a:ln>
          <a:effectLst/>
        </p:spPr>
        <p:txBody>
          <a:bodyPr/>
          <a:lstStyle/>
          <a:p>
            <a:endParaRPr lang="es-MX"/>
          </a:p>
        </p:txBody>
      </p:sp>
      <p:pic>
        <p:nvPicPr>
          <p:cNvPr id="890906" name="Picture 26"/>
          <p:cNvPicPr>
            <a:picLocks noGrp="1" noChangeAspect="1" noChangeArrowheads="1"/>
          </p:cNvPicPr>
          <p:nvPr>
            <p:ph/>
          </p:nvPr>
        </p:nvPicPr>
        <p:blipFill>
          <a:blip r:embed="rId17"/>
          <a:stretch>
            <a:fillRect/>
          </a:stretch>
        </p:blipFill>
        <p:spPr>
          <a:xfrm>
            <a:off x="7072331" y="4429133"/>
            <a:ext cx="928664" cy="714380"/>
          </a:xfrm>
          <a:noFill/>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5002" name="Picture 26"/>
          <p:cNvPicPr>
            <a:picLocks noGrp="1" noChangeAspect="1" noChangeArrowheads="1"/>
          </p:cNvPicPr>
          <p:nvPr>
            <p:ph/>
          </p:nvPr>
        </p:nvPicPr>
        <p:blipFill>
          <a:blip r:embed="rId3"/>
          <a:srcRect/>
          <a:stretch>
            <a:fillRect/>
          </a:stretch>
        </p:blipFill>
        <p:spPr>
          <a:xfrm>
            <a:off x="1331912" y="965284"/>
            <a:ext cx="6811987" cy="5240254"/>
          </a:xfrm>
          <a:noFill/>
          <a:ln/>
        </p:spPr>
      </p:pic>
      <p:sp>
        <p:nvSpPr>
          <p:cNvPr id="894978" name="Rectangle 2"/>
          <p:cNvSpPr>
            <a:spLocks noChangeArrowheads="1"/>
          </p:cNvSpPr>
          <p:nvPr/>
        </p:nvSpPr>
        <p:spPr bwMode="auto">
          <a:xfrm>
            <a:off x="1000100" y="434934"/>
            <a:ext cx="7943820"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Mediciones de diferencia de frecuencias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95002"/>
                                        </p:tgtEl>
                                        <p:attrNameLst>
                                          <p:attrName>style.visibility</p:attrName>
                                        </p:attrNameLst>
                                      </p:cBhvr>
                                      <p:to>
                                        <p:strVal val="visible"/>
                                      </p:to>
                                    </p:set>
                                    <p:anim calcmode="lin" valueType="num">
                                      <p:cBhvr>
                                        <p:cTn id="7" dur="1000" fill="hold"/>
                                        <p:tgtEl>
                                          <p:spTgt spid="895002"/>
                                        </p:tgtEl>
                                        <p:attrNameLst>
                                          <p:attrName>ppt_w</p:attrName>
                                        </p:attrNameLst>
                                      </p:cBhvr>
                                      <p:tavLst>
                                        <p:tav tm="0">
                                          <p:val>
                                            <p:fltVal val="0"/>
                                          </p:val>
                                        </p:tav>
                                        <p:tav tm="100000">
                                          <p:val>
                                            <p:strVal val="#ppt_w"/>
                                          </p:val>
                                        </p:tav>
                                      </p:tavLst>
                                    </p:anim>
                                    <p:anim calcmode="lin" valueType="num">
                                      <p:cBhvr>
                                        <p:cTn id="8" dur="1000" fill="hold"/>
                                        <p:tgtEl>
                                          <p:spTgt spid="895002"/>
                                        </p:tgtEl>
                                        <p:attrNameLst>
                                          <p:attrName>ppt_h</p:attrName>
                                        </p:attrNameLst>
                                      </p:cBhvr>
                                      <p:tavLst>
                                        <p:tav tm="0">
                                          <p:val>
                                            <p:fltVal val="0"/>
                                          </p:val>
                                        </p:tav>
                                        <p:tav tm="100000">
                                          <p:val>
                                            <p:strVal val="#ppt_h"/>
                                          </p:val>
                                        </p:tav>
                                      </p:tavLst>
                                    </p:anim>
                                    <p:animEffect transition="in" filter="fade">
                                      <p:cBhvr>
                                        <p:cTn id="9" dur="1000"/>
                                        <p:tgtEl>
                                          <p:spTgt spid="89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idx="1"/>
          </p:nvPr>
        </p:nvSpPr>
        <p:spPr>
          <a:xfrm>
            <a:off x="1331913" y="1773238"/>
            <a:ext cx="6624637" cy="3960812"/>
          </a:xfrm>
        </p:spPr>
        <p:txBody>
          <a:bodyPr/>
          <a:lstStyle/>
          <a:p>
            <a:pPr marL="1347788" lvl="1" indent="-533400">
              <a:lnSpc>
                <a:spcPct val="90000"/>
              </a:lnSpc>
              <a:buClr>
                <a:srgbClr val="996633"/>
              </a:buClr>
              <a:buSzTx/>
              <a:buFont typeface="Wingdings" pitchFamily="2" charset="2"/>
              <a:buNone/>
              <a:tabLst>
                <a:tab pos="444500" algn="l"/>
              </a:tabLst>
            </a:pPr>
            <a:endParaRPr lang="es-ES_tradnl" sz="2400" b="1" dirty="0">
              <a:solidFill>
                <a:schemeClr val="accent5">
                  <a:lumMod val="50000"/>
                </a:schemeClr>
              </a:solidFill>
              <a:latin typeface="Arial" pitchFamily="34" charset="0"/>
              <a:cs typeface="Arial" pitchFamily="34" charset="0"/>
            </a:endParaRPr>
          </a:p>
          <a:p>
            <a:pPr marL="444500" indent="-444500">
              <a:lnSpc>
                <a:spcPct val="90000"/>
              </a:lnSpc>
              <a:buClr>
                <a:schemeClr val="accent5">
                  <a:lumMod val="50000"/>
                </a:schemeClr>
              </a:buClr>
              <a:buFont typeface="Wingdings" pitchFamily="2" charset="2"/>
              <a:buAutoNum type="arabicPeriod"/>
              <a:tabLst>
                <a:tab pos="444500" algn="l"/>
              </a:tabLst>
            </a:pPr>
            <a:r>
              <a:rPr lang="es-ES_tradnl" sz="2800" b="1" dirty="0">
                <a:solidFill>
                  <a:schemeClr val="accent5">
                    <a:lumMod val="50000"/>
                  </a:schemeClr>
                </a:solidFill>
                <a:latin typeface="Arial" pitchFamily="34" charset="0"/>
                <a:cs typeface="Arial" pitchFamily="34" charset="0"/>
              </a:rPr>
              <a:t> Método de medición</a:t>
            </a:r>
          </a:p>
          <a:p>
            <a:pPr marL="1347788" lvl="1" indent="-533400">
              <a:lnSpc>
                <a:spcPct val="90000"/>
              </a:lnSpc>
              <a:buClr>
                <a:schemeClr val="accent5">
                  <a:lumMod val="50000"/>
                </a:schemeClr>
              </a:buClr>
              <a:buSzTx/>
              <a:buFont typeface="Wingdings" pitchFamily="2" charset="2"/>
              <a:buAutoNum type="arabicPeriod"/>
              <a:tabLst>
                <a:tab pos="444500" algn="l"/>
              </a:tabLst>
            </a:pPr>
            <a:r>
              <a:rPr lang="es-ES_tradnl" sz="1800" b="1" dirty="0">
                <a:solidFill>
                  <a:schemeClr val="accent5">
                    <a:lumMod val="50000"/>
                  </a:schemeClr>
                </a:solidFill>
                <a:latin typeface="Arial" pitchFamily="34" charset="0"/>
                <a:cs typeface="Arial" pitchFamily="34" charset="0"/>
              </a:rPr>
              <a:t>Medición directa de frecuencia</a:t>
            </a:r>
          </a:p>
          <a:p>
            <a:pPr marL="1347788" lvl="1" indent="-533400">
              <a:lnSpc>
                <a:spcPct val="90000"/>
              </a:lnSpc>
              <a:buClr>
                <a:schemeClr val="accent5">
                  <a:lumMod val="50000"/>
                </a:schemeClr>
              </a:buClr>
              <a:buSzTx/>
              <a:buFont typeface="Wingdings" pitchFamily="2" charset="2"/>
              <a:buAutoNum type="arabicPeriod"/>
              <a:tabLst>
                <a:tab pos="444500" algn="l"/>
              </a:tabLst>
            </a:pPr>
            <a:r>
              <a:rPr lang="es-ES_tradnl" sz="1800" b="1" dirty="0">
                <a:solidFill>
                  <a:schemeClr val="accent5">
                    <a:lumMod val="50000"/>
                  </a:schemeClr>
                </a:solidFill>
                <a:latin typeface="Arial" pitchFamily="34" charset="0"/>
                <a:cs typeface="Arial" pitchFamily="34" charset="0"/>
              </a:rPr>
              <a:t>Medición directa de diferencia de tiempo</a:t>
            </a:r>
          </a:p>
          <a:p>
            <a:pPr marL="1984375" lvl="2" indent="-457200">
              <a:lnSpc>
                <a:spcPct val="90000"/>
              </a:lnSpc>
              <a:buClr>
                <a:schemeClr val="accent5">
                  <a:lumMod val="50000"/>
                </a:schemeClr>
              </a:buClr>
              <a:buSzTx/>
              <a:buFont typeface="Wingdings" pitchFamily="2" charset="2"/>
              <a:buAutoNum type="arabicPeriod"/>
              <a:tabLst>
                <a:tab pos="444500" algn="l"/>
              </a:tabLst>
            </a:pPr>
            <a:r>
              <a:rPr lang="es-ES_tradnl" sz="1600" b="1" dirty="0">
                <a:solidFill>
                  <a:schemeClr val="accent5">
                    <a:lumMod val="50000"/>
                  </a:schemeClr>
                </a:solidFill>
                <a:latin typeface="Arial" pitchFamily="34" charset="0"/>
                <a:cs typeface="Arial" pitchFamily="34" charset="0"/>
              </a:rPr>
              <a:t>Ejemplos genéricos de medición de diferencia de tiempo</a:t>
            </a:r>
          </a:p>
          <a:p>
            <a:pPr marL="1347788" lvl="1" indent="-533400">
              <a:lnSpc>
                <a:spcPct val="90000"/>
              </a:lnSpc>
              <a:buClr>
                <a:schemeClr val="accent5">
                  <a:lumMod val="50000"/>
                </a:schemeClr>
              </a:buClr>
              <a:buSzTx/>
              <a:buFont typeface="Wingdings" pitchFamily="2" charset="2"/>
              <a:buAutoNum type="arabicPeriod"/>
              <a:tabLst>
                <a:tab pos="444500" algn="l"/>
              </a:tabLst>
            </a:pPr>
            <a:r>
              <a:rPr lang="es-ES_tradnl" sz="1600" b="1" dirty="0">
                <a:solidFill>
                  <a:schemeClr val="accent5">
                    <a:lumMod val="50000"/>
                  </a:schemeClr>
                </a:solidFill>
                <a:latin typeface="Arial" pitchFamily="34" charset="0"/>
                <a:cs typeface="Arial" pitchFamily="34" charset="0"/>
              </a:rPr>
              <a:t>Medición de diferencia de frecuencias con mezclador</a:t>
            </a:r>
          </a:p>
          <a:p>
            <a:pPr marL="1347788" lvl="1" indent="-533400">
              <a:lnSpc>
                <a:spcPct val="90000"/>
              </a:lnSpc>
              <a:buClr>
                <a:schemeClr val="accent5">
                  <a:lumMod val="50000"/>
                </a:schemeClr>
              </a:buClr>
              <a:buSzTx/>
              <a:buFont typeface="Wingdings" pitchFamily="2" charset="2"/>
              <a:buAutoNum type="arabicPeriod"/>
              <a:tabLst>
                <a:tab pos="444500" algn="l"/>
              </a:tabLst>
            </a:pPr>
            <a:r>
              <a:rPr lang="es-ES_tradnl" sz="1600" b="1" dirty="0">
                <a:solidFill>
                  <a:schemeClr val="accent5">
                    <a:lumMod val="50000"/>
                  </a:schemeClr>
                </a:solidFill>
                <a:latin typeface="Arial" pitchFamily="34" charset="0"/>
                <a:cs typeface="Arial" pitchFamily="34" charset="0"/>
              </a:rPr>
              <a:t>Medición de diferencia de tiempo con mezclador dual</a:t>
            </a:r>
          </a:p>
          <a:p>
            <a:pPr marL="1347788" lvl="1" indent="-533400">
              <a:lnSpc>
                <a:spcPct val="90000"/>
              </a:lnSpc>
              <a:buClr>
                <a:schemeClr val="accent5">
                  <a:lumMod val="50000"/>
                </a:schemeClr>
              </a:buClr>
              <a:buSzTx/>
              <a:buFont typeface="Wingdings" pitchFamily="2" charset="2"/>
              <a:buAutoNum type="arabicPeriod"/>
              <a:tabLst>
                <a:tab pos="444500" algn="l"/>
              </a:tabLst>
            </a:pPr>
            <a:endParaRPr lang="es-ES_tradnl" sz="1600" b="1" dirty="0">
              <a:solidFill>
                <a:schemeClr val="accent5">
                  <a:lumMod val="50000"/>
                </a:schemeClr>
              </a:solidFill>
              <a:latin typeface="Arial" pitchFamily="34" charset="0"/>
              <a:cs typeface="Arial" pitchFamily="34" charset="0"/>
            </a:endParaRPr>
          </a:p>
          <a:p>
            <a:pPr marL="444500" indent="-444500">
              <a:lnSpc>
                <a:spcPct val="90000"/>
              </a:lnSpc>
              <a:buClr>
                <a:schemeClr val="accent5">
                  <a:lumMod val="50000"/>
                </a:schemeClr>
              </a:buClr>
              <a:buFont typeface="Wingdings" pitchFamily="2" charset="2"/>
              <a:buAutoNum type="arabicPeriod"/>
              <a:tabLst>
                <a:tab pos="444500" algn="l"/>
              </a:tabLst>
            </a:pPr>
            <a:r>
              <a:rPr lang="es-ES_tradnl" sz="2800" b="1" dirty="0">
                <a:solidFill>
                  <a:schemeClr val="accent5">
                    <a:lumMod val="50000"/>
                  </a:schemeClr>
                </a:solidFill>
                <a:latin typeface="Arial" pitchFamily="34" charset="0"/>
                <a:cs typeface="Arial" pitchFamily="34" charset="0"/>
              </a:rPr>
              <a:t> Referencias</a:t>
            </a:r>
            <a:endParaRPr lang="es-ES" sz="2800" b="1" dirty="0">
              <a:solidFill>
                <a:schemeClr val="accent5">
                  <a:lumMod val="50000"/>
                </a:schemeClr>
              </a:solidFill>
              <a:latin typeface="Arial" pitchFamily="34" charset="0"/>
              <a:cs typeface="Arial" pitchFamily="34" charset="0"/>
            </a:endParaRPr>
          </a:p>
        </p:txBody>
      </p:sp>
      <p:sp>
        <p:nvSpPr>
          <p:cNvPr id="979972" name="Rectangle 4"/>
          <p:cNvSpPr>
            <a:spLocks noChangeArrowheads="1"/>
          </p:cNvSpPr>
          <p:nvPr/>
        </p:nvSpPr>
        <p:spPr bwMode="auto">
          <a:xfrm>
            <a:off x="0" y="0"/>
            <a:ext cx="9144000" cy="1371600"/>
          </a:xfrm>
          <a:prstGeom prst="rect">
            <a:avLst/>
          </a:prstGeom>
          <a:noFill/>
          <a:ln w="9525">
            <a:noFill/>
            <a:miter lim="800000"/>
            <a:headEnd/>
            <a:tailEnd/>
          </a:ln>
          <a:effectLst/>
        </p:spPr>
        <p:txBody>
          <a:bodyPr lIns="92075" tIns="46038" rIns="92075" bIns="46038" anchor="b"/>
          <a:lstStyle/>
          <a:p>
            <a:pPr algn="ctr"/>
            <a:r>
              <a:rPr lang="es-ES_tradnl" sz="4000" b="1" dirty="0">
                <a:solidFill>
                  <a:schemeClr val="accent5">
                    <a:lumMod val="50000"/>
                  </a:schemeClr>
                </a:solidFill>
                <a:effectLst>
                  <a:outerShdw blurRad="38100" dist="38100" dir="2700000" algn="tl">
                    <a:srgbClr val="C0C0C0"/>
                  </a:outerShdw>
                </a:effectLst>
                <a:latin typeface="Arial" charset="0"/>
              </a:rPr>
              <a:t>Contenido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Text Box 2"/>
          <p:cNvSpPr txBox="1">
            <a:spLocks noChangeArrowheads="1"/>
          </p:cNvSpPr>
          <p:nvPr/>
        </p:nvSpPr>
        <p:spPr bwMode="auto">
          <a:xfrm>
            <a:off x="1500166" y="2714620"/>
            <a:ext cx="6769100" cy="1066800"/>
          </a:xfrm>
          <a:prstGeom prst="rect">
            <a:avLst/>
          </a:prstGeom>
          <a:noFill/>
          <a:ln w="12700" cap="sq">
            <a:noFill/>
            <a:miter lim="800000"/>
            <a:headEnd type="none" w="sm" len="sm"/>
            <a:tailEnd type="none" w="sm" len="sm"/>
          </a:ln>
          <a:effectLst/>
        </p:spPr>
        <p:txBody>
          <a:bodyPr>
            <a:spAutoFit/>
          </a:bodyPr>
          <a:lstStyle/>
          <a:p>
            <a:pPr algn="ctr">
              <a:buClr>
                <a:srgbClr val="336600"/>
              </a:buClr>
              <a:buFont typeface="Wingdings" pitchFamily="2" charset="2"/>
              <a:buNone/>
            </a:pPr>
            <a:r>
              <a:rPr lang="es-ES" sz="3200" b="1" dirty="0">
                <a:solidFill>
                  <a:schemeClr val="accent5">
                    <a:lumMod val="50000"/>
                  </a:schemeClr>
                </a:solidFill>
                <a:effectLst>
                  <a:outerShdw blurRad="38100" dist="38100" dir="2700000" algn="tl">
                    <a:srgbClr val="000000">
                      <a:alpha val="43137"/>
                    </a:srgbClr>
                  </a:outerShdw>
                </a:effectLst>
                <a:latin typeface="Arial" charset="0"/>
              </a:rPr>
              <a:t>Método de medición de diferencia de fase con mezclador dual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7038" name="Object 14"/>
          <p:cNvGraphicFramePr>
            <a:graphicFrameLocks noGrp="1" noChangeAspect="1"/>
          </p:cNvGraphicFramePr>
          <p:nvPr>
            <p:ph sz="quarter" idx="1"/>
          </p:nvPr>
        </p:nvGraphicFramePr>
        <p:xfrm>
          <a:off x="957263" y="3387725"/>
          <a:ext cx="2374900" cy="549275"/>
        </p:xfrm>
        <a:graphic>
          <a:graphicData uri="http://schemas.openxmlformats.org/presentationml/2006/ole">
            <mc:AlternateContent xmlns:mc="http://schemas.openxmlformats.org/markup-compatibility/2006">
              <mc:Choice xmlns:v="urn:schemas-microsoft-com:vml" Requires="v">
                <p:oleObj spid="_x0000_s897110" name="Ecuación" r:id="rId4" imgW="1701800" imgH="393700" progId="">
                  <p:embed/>
                </p:oleObj>
              </mc:Choice>
              <mc:Fallback>
                <p:oleObj name="Ecuación" r:id="rId4" imgW="1701800" imgH="393700" progId="">
                  <p:embed/>
                  <p:pic>
                    <p:nvPicPr>
                      <p:cNvPr id="0" name="Picture 8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63" y="3387725"/>
                        <a:ext cx="23749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7040" name="Object 16"/>
          <p:cNvGraphicFramePr>
            <a:graphicFrameLocks noGrp="1" noChangeAspect="1"/>
          </p:cNvGraphicFramePr>
          <p:nvPr>
            <p:ph sz="quarter" idx="2"/>
          </p:nvPr>
        </p:nvGraphicFramePr>
        <p:xfrm>
          <a:off x="6143636" y="3429000"/>
          <a:ext cx="2415065" cy="571504"/>
        </p:xfrm>
        <a:graphic>
          <a:graphicData uri="http://schemas.openxmlformats.org/presentationml/2006/ole">
            <mc:AlternateContent xmlns:mc="http://schemas.openxmlformats.org/markup-compatibility/2006">
              <mc:Choice xmlns:v="urn:schemas-microsoft-com:vml" Requires="v">
                <p:oleObj spid="_x0000_s897111" name="Ecuación" r:id="rId6" imgW="1663700" imgH="393700" progId="">
                  <p:embed/>
                </p:oleObj>
              </mc:Choice>
              <mc:Fallback>
                <p:oleObj name="Ecuación" r:id="rId6" imgW="1663700" imgH="393700" progId="">
                  <p:embed/>
                  <p:pic>
                    <p:nvPicPr>
                      <p:cNvPr id="0" name="Picture 8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36" y="3429000"/>
                        <a:ext cx="2415065" cy="57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7090" name="Object 66"/>
          <p:cNvGraphicFramePr>
            <a:graphicFrameLocks noGrp="1" noChangeAspect="1"/>
          </p:cNvGraphicFramePr>
          <p:nvPr>
            <p:ph sz="quarter" idx="3"/>
          </p:nvPr>
        </p:nvGraphicFramePr>
        <p:xfrm>
          <a:off x="649288" y="2024063"/>
          <a:ext cx="1292225" cy="314325"/>
        </p:xfrm>
        <a:graphic>
          <a:graphicData uri="http://schemas.openxmlformats.org/presentationml/2006/ole">
            <mc:AlternateContent xmlns:mc="http://schemas.openxmlformats.org/markup-compatibility/2006">
              <mc:Choice xmlns:v="urn:schemas-microsoft-com:vml" Requires="v">
                <p:oleObj spid="_x0000_s897112" name="Ecuación" r:id="rId8" imgW="939800" imgH="228600" progId="">
                  <p:embed/>
                </p:oleObj>
              </mc:Choice>
              <mc:Fallback>
                <p:oleObj name="Ecuación" r:id="rId8" imgW="939800" imgH="228600" progId="">
                  <p:embed/>
                  <p:pic>
                    <p:nvPicPr>
                      <p:cNvPr id="0" name="Picture 82"/>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288" y="2024063"/>
                        <a:ext cx="12922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7093" name="Object 69"/>
          <p:cNvGraphicFramePr>
            <a:graphicFrameLocks noGrp="1" noChangeAspect="1"/>
          </p:cNvGraphicFramePr>
          <p:nvPr>
            <p:ph sz="quarter" idx="4"/>
          </p:nvPr>
        </p:nvGraphicFramePr>
        <p:xfrm>
          <a:off x="7235825" y="2024063"/>
          <a:ext cx="1239838" cy="314325"/>
        </p:xfrm>
        <a:graphic>
          <a:graphicData uri="http://schemas.openxmlformats.org/presentationml/2006/ole">
            <mc:AlternateContent xmlns:mc="http://schemas.openxmlformats.org/markup-compatibility/2006">
              <mc:Choice xmlns:v="urn:schemas-microsoft-com:vml" Requires="v">
                <p:oleObj spid="_x0000_s897113" name="Ecuación" r:id="rId10" imgW="901309" imgH="228501" progId="">
                  <p:embed/>
                </p:oleObj>
              </mc:Choice>
              <mc:Fallback>
                <p:oleObj name="Ecuación" r:id="rId10" imgW="901309" imgH="228501" progId="">
                  <p:embed/>
                  <p:pic>
                    <p:nvPicPr>
                      <p:cNvPr id="0" name="Picture 83"/>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5825" y="2024063"/>
                        <a:ext cx="1239838"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7098" name="Rectangle 74"/>
          <p:cNvSpPr>
            <a:spLocks noChangeArrowheads="1"/>
          </p:cNvSpPr>
          <p:nvPr/>
        </p:nvSpPr>
        <p:spPr bwMode="auto">
          <a:xfrm>
            <a:off x="5508625" y="4797425"/>
            <a:ext cx="2879725" cy="1368425"/>
          </a:xfrm>
          <a:prstGeom prst="rect">
            <a:avLst/>
          </a:prstGeom>
          <a:solidFill>
            <a:schemeClr val="hlink"/>
          </a:solidFill>
          <a:ln w="12700" cap="sq">
            <a:solidFill>
              <a:schemeClr val="tx1"/>
            </a:solidFill>
            <a:miter lim="800000"/>
            <a:headEnd type="none" w="sm" len="sm"/>
            <a:tailEnd type="none" w="sm" len="sm"/>
          </a:ln>
          <a:effectLst/>
        </p:spPr>
        <p:txBody>
          <a:bodyPr wrap="none" anchor="ctr"/>
          <a:lstStyle/>
          <a:p>
            <a:endParaRPr lang="es-MX"/>
          </a:p>
        </p:txBody>
      </p:sp>
      <p:sp>
        <p:nvSpPr>
          <p:cNvPr id="897026" name="Rectangle 2"/>
          <p:cNvSpPr>
            <a:spLocks noChangeArrowheads="1"/>
          </p:cNvSpPr>
          <p:nvPr/>
        </p:nvSpPr>
        <p:spPr bwMode="auto">
          <a:xfrm>
            <a:off x="1000100" y="398421"/>
            <a:ext cx="796451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Método de medición de diferencia de tiempo con mezclador dual</a:t>
            </a:r>
          </a:p>
        </p:txBody>
      </p:sp>
      <p:pic>
        <p:nvPicPr>
          <p:cNvPr id="897030" name="Picture 6"/>
          <p:cNvPicPr>
            <a:picLocks noChangeAspect="1" noChangeArrowheads="1"/>
          </p:cNvPicPr>
          <p:nvPr/>
        </p:nvPicPr>
        <p:blipFill>
          <a:blip r:embed="rId12"/>
          <a:srcRect/>
          <a:stretch>
            <a:fillRect/>
          </a:stretch>
        </p:blipFill>
        <p:spPr bwMode="auto">
          <a:xfrm>
            <a:off x="3657600" y="5013325"/>
            <a:ext cx="1820863" cy="1254125"/>
          </a:xfrm>
          <a:prstGeom prst="rect">
            <a:avLst/>
          </a:prstGeom>
          <a:noFill/>
          <a:ln w="9525">
            <a:noFill/>
            <a:miter lim="800000"/>
            <a:headEnd/>
            <a:tailEnd/>
          </a:ln>
          <a:effectLst/>
        </p:spPr>
      </p:pic>
      <p:pic>
        <p:nvPicPr>
          <p:cNvPr id="897031" name="Picture 7"/>
          <p:cNvPicPr>
            <a:picLocks noChangeAspect="1" noChangeArrowheads="1"/>
          </p:cNvPicPr>
          <p:nvPr/>
        </p:nvPicPr>
        <p:blipFill>
          <a:blip r:embed="rId13"/>
          <a:srcRect/>
          <a:stretch>
            <a:fillRect/>
          </a:stretch>
        </p:blipFill>
        <p:spPr bwMode="auto">
          <a:xfrm>
            <a:off x="3095625" y="1376363"/>
            <a:ext cx="558800" cy="866775"/>
          </a:xfrm>
          <a:prstGeom prst="rect">
            <a:avLst/>
          </a:prstGeom>
          <a:noFill/>
          <a:ln w="9525">
            <a:noFill/>
            <a:miter lim="800000"/>
            <a:headEnd/>
            <a:tailEnd/>
          </a:ln>
          <a:effectLst/>
        </p:spPr>
      </p:pic>
      <p:pic>
        <p:nvPicPr>
          <p:cNvPr id="897037" name="Picture 13"/>
          <p:cNvPicPr>
            <a:picLocks noChangeAspect="1" noChangeArrowheads="1"/>
          </p:cNvPicPr>
          <p:nvPr/>
        </p:nvPicPr>
        <p:blipFill>
          <a:blip r:embed="rId14"/>
          <a:srcRect/>
          <a:stretch>
            <a:fillRect/>
          </a:stretch>
        </p:blipFill>
        <p:spPr bwMode="auto">
          <a:xfrm>
            <a:off x="4178300" y="5049838"/>
            <a:ext cx="754063" cy="574675"/>
          </a:xfrm>
          <a:prstGeom prst="rect">
            <a:avLst/>
          </a:prstGeom>
          <a:noFill/>
          <a:ln w="9525">
            <a:noFill/>
            <a:miter lim="800000"/>
            <a:headEnd/>
            <a:tailEnd/>
          </a:ln>
        </p:spPr>
      </p:pic>
      <p:sp>
        <p:nvSpPr>
          <p:cNvPr id="897053" name="Text Box 29"/>
          <p:cNvSpPr txBox="1">
            <a:spLocks noChangeArrowheads="1"/>
          </p:cNvSpPr>
          <p:nvPr/>
        </p:nvSpPr>
        <p:spPr bwMode="auto">
          <a:xfrm>
            <a:off x="395288" y="1412875"/>
            <a:ext cx="1800225" cy="600075"/>
          </a:xfrm>
          <a:prstGeom prst="rect">
            <a:avLst/>
          </a:prstGeom>
          <a:solidFill>
            <a:schemeClr val="tx2">
              <a:lumMod val="20000"/>
              <a:lumOff val="80000"/>
            </a:schemeClr>
          </a:solidFill>
          <a:ln w="19050" cap="sq">
            <a:solidFill>
              <a:schemeClr val="hlink"/>
            </a:solidFill>
            <a:miter lim="800000"/>
            <a:headEnd type="none" w="sm" len="sm"/>
            <a:tailEnd type="none" w="sm" len="sm"/>
          </a:ln>
          <a:effectLst/>
        </p:spPr>
        <p:txBody>
          <a:bodyPr>
            <a:spAutoFit/>
          </a:bodyPr>
          <a:lstStyle/>
          <a:p>
            <a:pPr algn="ctr">
              <a:spcBef>
                <a:spcPct val="50000"/>
              </a:spcBef>
            </a:pPr>
            <a:r>
              <a:rPr lang="es-ES_tradnl" sz="1600" dirty="0">
                <a:solidFill>
                  <a:schemeClr val="tx2"/>
                </a:solidFill>
                <a:latin typeface="Franklin Gothic Medium" pitchFamily="34" charset="0"/>
              </a:rPr>
              <a:t>OSCILADOR DE REFERENCIA</a:t>
            </a:r>
            <a:endParaRPr lang="es-ES" sz="1600" dirty="0">
              <a:solidFill>
                <a:schemeClr val="tx2"/>
              </a:solidFill>
              <a:latin typeface="Franklin Gothic Medium" pitchFamily="34" charset="0"/>
            </a:endParaRPr>
          </a:p>
        </p:txBody>
      </p:sp>
      <p:sp>
        <p:nvSpPr>
          <p:cNvPr id="897054" name="Text Box 30"/>
          <p:cNvSpPr txBox="1">
            <a:spLocks noChangeArrowheads="1"/>
          </p:cNvSpPr>
          <p:nvPr/>
        </p:nvSpPr>
        <p:spPr bwMode="auto">
          <a:xfrm>
            <a:off x="6948488" y="1412875"/>
            <a:ext cx="1800225" cy="600075"/>
          </a:xfrm>
          <a:prstGeom prst="rect">
            <a:avLst/>
          </a:prstGeom>
          <a:solidFill>
            <a:srgbClr val="FF9900"/>
          </a:solidFill>
          <a:ln w="19050" cap="sq">
            <a:solidFill>
              <a:srgbClr val="FFFFCC"/>
            </a:solidFill>
            <a:miter lim="800000"/>
            <a:headEnd type="none" w="sm" len="sm"/>
            <a:tailEnd type="none" w="sm" len="sm"/>
          </a:ln>
          <a:effectLst/>
        </p:spPr>
        <p:txBody>
          <a:bodyPr>
            <a:spAutoFit/>
          </a:bodyPr>
          <a:lstStyle/>
          <a:p>
            <a:pPr algn="ctr">
              <a:spcBef>
                <a:spcPct val="50000"/>
              </a:spcBef>
            </a:pPr>
            <a:r>
              <a:rPr lang="es-ES_tradnl" sz="1600">
                <a:solidFill>
                  <a:schemeClr val="tx2"/>
                </a:solidFill>
                <a:latin typeface="Franklin Gothic Medium" pitchFamily="34" charset="0"/>
              </a:rPr>
              <a:t>OSCILADOR BAJO PRUEBA</a:t>
            </a:r>
            <a:endParaRPr lang="es-ES" sz="1600">
              <a:solidFill>
                <a:schemeClr val="tx2"/>
              </a:solidFill>
              <a:latin typeface="Franklin Gothic Medium" pitchFamily="34" charset="0"/>
            </a:endParaRPr>
          </a:p>
        </p:txBody>
      </p:sp>
      <p:sp>
        <p:nvSpPr>
          <p:cNvPr id="897055" name="Text Box 31"/>
          <p:cNvSpPr txBox="1">
            <a:spLocks noChangeArrowheads="1"/>
          </p:cNvSpPr>
          <p:nvPr/>
        </p:nvSpPr>
        <p:spPr bwMode="auto">
          <a:xfrm>
            <a:off x="3995738" y="1412875"/>
            <a:ext cx="1296987" cy="600075"/>
          </a:xfrm>
          <a:prstGeom prst="rect">
            <a:avLst/>
          </a:prstGeom>
          <a:solidFill>
            <a:srgbClr val="00CC00"/>
          </a:solidFill>
          <a:ln w="19050" cap="sq">
            <a:solidFill>
              <a:srgbClr val="66FF99"/>
            </a:solidFill>
            <a:miter lim="800000"/>
            <a:headEnd type="none" w="sm" len="sm"/>
            <a:tailEnd type="none" w="sm" len="sm"/>
          </a:ln>
          <a:effectLst/>
        </p:spPr>
        <p:txBody>
          <a:bodyPr>
            <a:spAutoFit/>
          </a:bodyPr>
          <a:lstStyle/>
          <a:p>
            <a:pPr algn="ctr">
              <a:spcBef>
                <a:spcPct val="50000"/>
              </a:spcBef>
            </a:pPr>
            <a:r>
              <a:rPr lang="es-ES_tradnl" sz="1600">
                <a:solidFill>
                  <a:schemeClr val="tx2"/>
                </a:solidFill>
                <a:latin typeface="Franklin Gothic Medium" pitchFamily="34" charset="0"/>
              </a:rPr>
              <a:t>OSCILADOR COMÚN</a:t>
            </a:r>
            <a:endParaRPr lang="es-ES" sz="1600">
              <a:solidFill>
                <a:schemeClr val="tx2"/>
              </a:solidFill>
              <a:latin typeface="Franklin Gothic Medium" pitchFamily="34" charset="0"/>
            </a:endParaRPr>
          </a:p>
        </p:txBody>
      </p:sp>
      <p:pic>
        <p:nvPicPr>
          <p:cNvPr id="897056" name="Picture 32"/>
          <p:cNvPicPr>
            <a:picLocks noChangeAspect="1" noChangeArrowheads="1"/>
          </p:cNvPicPr>
          <p:nvPr/>
        </p:nvPicPr>
        <p:blipFill>
          <a:blip r:embed="rId13"/>
          <a:srcRect/>
          <a:stretch>
            <a:fillRect/>
          </a:stretch>
        </p:blipFill>
        <p:spPr bwMode="auto">
          <a:xfrm>
            <a:off x="5616575" y="1376363"/>
            <a:ext cx="558800" cy="866775"/>
          </a:xfrm>
          <a:prstGeom prst="rect">
            <a:avLst/>
          </a:prstGeom>
          <a:noFill/>
          <a:ln w="9525">
            <a:noFill/>
            <a:miter lim="800000"/>
            <a:headEnd/>
            <a:tailEnd/>
          </a:ln>
          <a:effectLst/>
        </p:spPr>
      </p:pic>
      <p:sp>
        <p:nvSpPr>
          <p:cNvPr id="897058" name="Line 34"/>
          <p:cNvSpPr>
            <a:spLocks noChangeShapeType="1"/>
          </p:cNvSpPr>
          <p:nvPr/>
        </p:nvSpPr>
        <p:spPr bwMode="auto">
          <a:xfrm>
            <a:off x="2195513" y="1700213"/>
            <a:ext cx="936625" cy="0"/>
          </a:xfrm>
          <a:prstGeom prst="line">
            <a:avLst/>
          </a:prstGeom>
          <a:noFill/>
          <a:ln w="28575" cap="sq">
            <a:solidFill>
              <a:schemeClr val="tx2"/>
            </a:solidFill>
            <a:round/>
            <a:headEnd type="none" w="sm" len="sm"/>
            <a:tailEnd type="triangle" w="med" len="med"/>
          </a:ln>
          <a:effectLst/>
        </p:spPr>
        <p:txBody>
          <a:bodyPr/>
          <a:lstStyle/>
          <a:p>
            <a:endParaRPr lang="es-MX"/>
          </a:p>
        </p:txBody>
      </p:sp>
      <p:sp>
        <p:nvSpPr>
          <p:cNvPr id="897059" name="Line 35"/>
          <p:cNvSpPr>
            <a:spLocks noChangeShapeType="1"/>
          </p:cNvSpPr>
          <p:nvPr/>
        </p:nvSpPr>
        <p:spPr bwMode="auto">
          <a:xfrm flipH="1">
            <a:off x="3635375" y="1700213"/>
            <a:ext cx="360363" cy="0"/>
          </a:xfrm>
          <a:prstGeom prst="line">
            <a:avLst/>
          </a:prstGeom>
          <a:noFill/>
          <a:ln w="28575" cap="sq">
            <a:solidFill>
              <a:schemeClr val="tx2"/>
            </a:solidFill>
            <a:round/>
            <a:headEnd type="none" w="sm" len="sm"/>
            <a:tailEnd type="triangle" w="med" len="med"/>
          </a:ln>
          <a:effectLst/>
        </p:spPr>
        <p:txBody>
          <a:bodyPr/>
          <a:lstStyle/>
          <a:p>
            <a:endParaRPr lang="es-MX"/>
          </a:p>
        </p:txBody>
      </p:sp>
      <p:sp>
        <p:nvSpPr>
          <p:cNvPr id="897060" name="Line 36"/>
          <p:cNvSpPr>
            <a:spLocks noChangeShapeType="1"/>
          </p:cNvSpPr>
          <p:nvPr/>
        </p:nvSpPr>
        <p:spPr bwMode="auto">
          <a:xfrm>
            <a:off x="5292725" y="1700213"/>
            <a:ext cx="358775" cy="0"/>
          </a:xfrm>
          <a:prstGeom prst="line">
            <a:avLst/>
          </a:prstGeom>
          <a:noFill/>
          <a:ln w="28575" cap="sq">
            <a:solidFill>
              <a:schemeClr val="tx2"/>
            </a:solidFill>
            <a:round/>
            <a:headEnd type="none" w="sm" len="sm"/>
            <a:tailEnd type="triangle" w="med" len="med"/>
          </a:ln>
          <a:effectLst/>
        </p:spPr>
        <p:txBody>
          <a:bodyPr/>
          <a:lstStyle/>
          <a:p>
            <a:endParaRPr lang="es-MX"/>
          </a:p>
        </p:txBody>
      </p:sp>
      <p:sp>
        <p:nvSpPr>
          <p:cNvPr id="897061" name="Line 37"/>
          <p:cNvSpPr>
            <a:spLocks noChangeShapeType="1"/>
          </p:cNvSpPr>
          <p:nvPr/>
        </p:nvSpPr>
        <p:spPr bwMode="auto">
          <a:xfrm flipH="1">
            <a:off x="6156325" y="1700213"/>
            <a:ext cx="792163" cy="0"/>
          </a:xfrm>
          <a:prstGeom prst="line">
            <a:avLst/>
          </a:prstGeom>
          <a:noFill/>
          <a:ln w="28575" cap="sq">
            <a:solidFill>
              <a:schemeClr val="tx2"/>
            </a:solidFill>
            <a:round/>
            <a:headEnd type="none" w="sm" len="sm"/>
            <a:tailEnd type="triangle" w="med" len="med"/>
          </a:ln>
          <a:effectLst/>
        </p:spPr>
        <p:txBody>
          <a:bodyPr/>
          <a:lstStyle/>
          <a:p>
            <a:endParaRPr lang="es-MX"/>
          </a:p>
        </p:txBody>
      </p:sp>
      <p:sp>
        <p:nvSpPr>
          <p:cNvPr id="897063" name="Text Box 39"/>
          <p:cNvSpPr txBox="1">
            <a:spLocks noChangeArrowheads="1"/>
          </p:cNvSpPr>
          <p:nvPr/>
        </p:nvSpPr>
        <p:spPr bwMode="auto">
          <a:xfrm>
            <a:off x="2627313" y="2241550"/>
            <a:ext cx="1512887" cy="600075"/>
          </a:xfrm>
          <a:prstGeom prst="rect">
            <a:avLst/>
          </a:prstGeom>
          <a:solidFill>
            <a:schemeClr val="folHlink"/>
          </a:solidFill>
          <a:ln w="19050" cap="sq">
            <a:solidFill>
              <a:schemeClr val="bg2"/>
            </a:solidFill>
            <a:miter lim="800000"/>
            <a:headEnd type="none" w="sm" len="sm"/>
            <a:tailEnd type="none" w="sm" len="sm"/>
          </a:ln>
          <a:effectLst/>
        </p:spPr>
        <p:txBody>
          <a:bodyPr>
            <a:spAutoFit/>
          </a:bodyPr>
          <a:lstStyle/>
          <a:p>
            <a:pPr algn="ctr">
              <a:spcBef>
                <a:spcPct val="50000"/>
              </a:spcBef>
            </a:pPr>
            <a:r>
              <a:rPr lang="es-ES_tradnl" sz="1600">
                <a:latin typeface="Franklin Gothic Medium" pitchFamily="34" charset="0"/>
              </a:rPr>
              <a:t>FILTRO PASA BAJAS</a:t>
            </a:r>
            <a:endParaRPr lang="es-ES" sz="1600">
              <a:latin typeface="Franklin Gothic Medium" pitchFamily="34" charset="0"/>
            </a:endParaRPr>
          </a:p>
        </p:txBody>
      </p:sp>
      <p:sp>
        <p:nvSpPr>
          <p:cNvPr id="897064" name="Text Box 40"/>
          <p:cNvSpPr txBox="1">
            <a:spLocks noChangeArrowheads="1"/>
          </p:cNvSpPr>
          <p:nvPr/>
        </p:nvSpPr>
        <p:spPr bwMode="auto">
          <a:xfrm>
            <a:off x="5148263" y="2241550"/>
            <a:ext cx="1512887" cy="600075"/>
          </a:xfrm>
          <a:prstGeom prst="rect">
            <a:avLst/>
          </a:prstGeom>
          <a:solidFill>
            <a:schemeClr val="folHlink"/>
          </a:solidFill>
          <a:ln w="19050" cap="sq">
            <a:solidFill>
              <a:schemeClr val="bg2"/>
            </a:solidFill>
            <a:miter lim="800000"/>
            <a:headEnd type="none" w="sm" len="sm"/>
            <a:tailEnd type="none" w="sm" len="sm"/>
          </a:ln>
          <a:effectLst/>
        </p:spPr>
        <p:txBody>
          <a:bodyPr>
            <a:spAutoFit/>
          </a:bodyPr>
          <a:lstStyle/>
          <a:p>
            <a:pPr algn="ctr">
              <a:spcBef>
                <a:spcPct val="50000"/>
              </a:spcBef>
            </a:pPr>
            <a:r>
              <a:rPr lang="es-ES_tradnl" sz="1600">
                <a:latin typeface="Franklin Gothic Medium" pitchFamily="34" charset="0"/>
              </a:rPr>
              <a:t>FILTRO PASA BAJAS</a:t>
            </a:r>
            <a:endParaRPr lang="es-ES" sz="1600">
              <a:latin typeface="Franklin Gothic Medium" pitchFamily="34" charset="0"/>
            </a:endParaRPr>
          </a:p>
        </p:txBody>
      </p:sp>
      <p:grpSp>
        <p:nvGrpSpPr>
          <p:cNvPr id="897087" name="Group 63"/>
          <p:cNvGrpSpPr>
            <a:grpSpLocks/>
          </p:cNvGrpSpPr>
          <p:nvPr/>
        </p:nvGrpSpPr>
        <p:grpSpPr bwMode="auto">
          <a:xfrm>
            <a:off x="3059113" y="3105150"/>
            <a:ext cx="647700" cy="504825"/>
            <a:chOff x="1927" y="1956"/>
            <a:chExt cx="408" cy="318"/>
          </a:xfrm>
        </p:grpSpPr>
        <p:sp>
          <p:nvSpPr>
            <p:cNvPr id="897065" name="Text Box 41"/>
            <p:cNvSpPr txBox="1">
              <a:spLocks noChangeArrowheads="1"/>
            </p:cNvSpPr>
            <p:nvPr/>
          </p:nvSpPr>
          <p:spPr bwMode="auto">
            <a:xfrm>
              <a:off x="1949" y="1956"/>
              <a:ext cx="386" cy="212"/>
            </a:xfrm>
            <a:prstGeom prst="rect">
              <a:avLst/>
            </a:prstGeom>
            <a:noFill/>
            <a:ln w="19050" cap="sq">
              <a:noFill/>
              <a:miter lim="800000"/>
              <a:headEnd type="none" w="sm" len="sm"/>
              <a:tailEnd type="none" w="sm" len="sm"/>
            </a:ln>
            <a:effectLst/>
          </p:spPr>
          <p:txBody>
            <a:bodyPr>
              <a:spAutoFit/>
            </a:bodyPr>
            <a:lstStyle/>
            <a:p>
              <a:pPr algn="ctr">
                <a:spcBef>
                  <a:spcPct val="50000"/>
                </a:spcBef>
              </a:pPr>
              <a:r>
                <a:rPr lang="es-ES_tradnl" sz="1600">
                  <a:latin typeface="Franklin Gothic Medium" pitchFamily="34" charset="0"/>
                </a:rPr>
                <a:t>AMP</a:t>
              </a:r>
              <a:endParaRPr lang="es-ES" sz="1600">
                <a:latin typeface="Franklin Gothic Medium" pitchFamily="34" charset="0"/>
              </a:endParaRPr>
            </a:p>
          </p:txBody>
        </p:sp>
        <p:sp>
          <p:nvSpPr>
            <p:cNvPr id="897067" name="Line 43"/>
            <p:cNvSpPr>
              <a:spLocks noChangeShapeType="1"/>
            </p:cNvSpPr>
            <p:nvPr/>
          </p:nvSpPr>
          <p:spPr bwMode="auto">
            <a:xfrm flipV="1">
              <a:off x="1927" y="2002"/>
              <a:ext cx="408" cy="0"/>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68" name="Line 44"/>
            <p:cNvSpPr>
              <a:spLocks noChangeShapeType="1"/>
            </p:cNvSpPr>
            <p:nvPr/>
          </p:nvSpPr>
          <p:spPr bwMode="auto">
            <a:xfrm flipH="1">
              <a:off x="2131" y="2002"/>
              <a:ext cx="204" cy="272"/>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69" name="Line 45"/>
            <p:cNvSpPr>
              <a:spLocks noChangeShapeType="1"/>
            </p:cNvSpPr>
            <p:nvPr/>
          </p:nvSpPr>
          <p:spPr bwMode="auto">
            <a:xfrm flipH="1" flipV="1">
              <a:off x="1927" y="2002"/>
              <a:ext cx="204" cy="272"/>
            </a:xfrm>
            <a:prstGeom prst="line">
              <a:avLst/>
            </a:prstGeom>
            <a:noFill/>
            <a:ln w="19050" cap="sq">
              <a:solidFill>
                <a:schemeClr val="tx1"/>
              </a:solidFill>
              <a:round/>
              <a:headEnd type="none" w="sm" len="sm"/>
              <a:tailEnd type="none" w="sm" len="sm"/>
            </a:ln>
            <a:effectLst/>
          </p:spPr>
          <p:txBody>
            <a:bodyPr/>
            <a:lstStyle/>
            <a:p>
              <a:endParaRPr lang="es-MX"/>
            </a:p>
          </p:txBody>
        </p:sp>
      </p:grpSp>
      <p:sp>
        <p:nvSpPr>
          <p:cNvPr id="897072" name="Text Box 48"/>
          <p:cNvSpPr txBox="1">
            <a:spLocks noChangeArrowheads="1"/>
          </p:cNvSpPr>
          <p:nvPr/>
        </p:nvSpPr>
        <p:spPr bwMode="auto">
          <a:xfrm>
            <a:off x="3419475" y="4076700"/>
            <a:ext cx="2411413" cy="600075"/>
          </a:xfrm>
          <a:prstGeom prst="rect">
            <a:avLst/>
          </a:prstGeom>
          <a:solidFill>
            <a:srgbClr val="FFFFCC"/>
          </a:solidFill>
          <a:ln w="19050" cap="sq">
            <a:solidFill>
              <a:schemeClr val="tx1"/>
            </a:solidFill>
            <a:miter lim="800000"/>
            <a:headEnd type="none" w="sm" len="sm"/>
            <a:tailEnd type="none" w="sm" len="sm"/>
          </a:ln>
          <a:effectLst/>
        </p:spPr>
        <p:txBody>
          <a:bodyPr>
            <a:spAutoFit/>
          </a:bodyPr>
          <a:lstStyle/>
          <a:p>
            <a:pPr algn="ctr">
              <a:spcBef>
                <a:spcPct val="50000"/>
              </a:spcBef>
            </a:pPr>
            <a:r>
              <a:rPr lang="es-ES_tradnl" sz="1600">
                <a:latin typeface="Franklin Gothic Medium" pitchFamily="34" charset="0"/>
              </a:rPr>
              <a:t>CONTADOR DE INTERVALOS DE TIEMPO</a:t>
            </a:r>
            <a:endParaRPr lang="es-ES" sz="1600">
              <a:latin typeface="Franklin Gothic Medium" pitchFamily="34" charset="0"/>
            </a:endParaRPr>
          </a:p>
        </p:txBody>
      </p:sp>
      <p:grpSp>
        <p:nvGrpSpPr>
          <p:cNvPr id="897088" name="Group 64"/>
          <p:cNvGrpSpPr>
            <a:grpSpLocks/>
          </p:cNvGrpSpPr>
          <p:nvPr/>
        </p:nvGrpSpPr>
        <p:grpSpPr bwMode="auto">
          <a:xfrm>
            <a:off x="5580063" y="3105150"/>
            <a:ext cx="647700" cy="504825"/>
            <a:chOff x="3515" y="1956"/>
            <a:chExt cx="408" cy="318"/>
          </a:xfrm>
        </p:grpSpPr>
        <p:sp>
          <p:nvSpPr>
            <p:cNvPr id="897074" name="Text Box 50"/>
            <p:cNvSpPr txBox="1">
              <a:spLocks noChangeArrowheads="1"/>
            </p:cNvSpPr>
            <p:nvPr/>
          </p:nvSpPr>
          <p:spPr bwMode="auto">
            <a:xfrm>
              <a:off x="3537" y="1956"/>
              <a:ext cx="386" cy="212"/>
            </a:xfrm>
            <a:prstGeom prst="rect">
              <a:avLst/>
            </a:prstGeom>
            <a:noFill/>
            <a:ln w="19050" cap="sq">
              <a:noFill/>
              <a:miter lim="800000"/>
              <a:headEnd type="none" w="sm" len="sm"/>
              <a:tailEnd type="none" w="sm" len="sm"/>
            </a:ln>
            <a:effectLst/>
          </p:spPr>
          <p:txBody>
            <a:bodyPr>
              <a:spAutoFit/>
            </a:bodyPr>
            <a:lstStyle/>
            <a:p>
              <a:pPr algn="ctr">
                <a:spcBef>
                  <a:spcPct val="50000"/>
                </a:spcBef>
              </a:pPr>
              <a:r>
                <a:rPr lang="es-ES_tradnl" sz="1600">
                  <a:latin typeface="Franklin Gothic Medium" pitchFamily="34" charset="0"/>
                </a:rPr>
                <a:t>AMP</a:t>
              </a:r>
              <a:endParaRPr lang="es-ES" sz="1600">
                <a:latin typeface="Franklin Gothic Medium" pitchFamily="34" charset="0"/>
              </a:endParaRPr>
            </a:p>
          </p:txBody>
        </p:sp>
        <p:sp>
          <p:nvSpPr>
            <p:cNvPr id="897075" name="Line 51"/>
            <p:cNvSpPr>
              <a:spLocks noChangeShapeType="1"/>
            </p:cNvSpPr>
            <p:nvPr/>
          </p:nvSpPr>
          <p:spPr bwMode="auto">
            <a:xfrm flipV="1">
              <a:off x="3515" y="2002"/>
              <a:ext cx="408" cy="0"/>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76" name="Line 52"/>
            <p:cNvSpPr>
              <a:spLocks noChangeShapeType="1"/>
            </p:cNvSpPr>
            <p:nvPr/>
          </p:nvSpPr>
          <p:spPr bwMode="auto">
            <a:xfrm flipH="1">
              <a:off x="3719" y="2002"/>
              <a:ext cx="204" cy="272"/>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77" name="Line 53"/>
            <p:cNvSpPr>
              <a:spLocks noChangeShapeType="1"/>
            </p:cNvSpPr>
            <p:nvPr/>
          </p:nvSpPr>
          <p:spPr bwMode="auto">
            <a:xfrm flipH="1" flipV="1">
              <a:off x="3515" y="2002"/>
              <a:ext cx="204" cy="272"/>
            </a:xfrm>
            <a:prstGeom prst="line">
              <a:avLst/>
            </a:prstGeom>
            <a:noFill/>
            <a:ln w="19050" cap="sq">
              <a:solidFill>
                <a:schemeClr val="tx1"/>
              </a:solidFill>
              <a:round/>
              <a:headEnd type="none" w="sm" len="sm"/>
              <a:tailEnd type="none" w="sm" len="sm"/>
            </a:ln>
            <a:effectLst/>
          </p:spPr>
          <p:txBody>
            <a:bodyPr/>
            <a:lstStyle/>
            <a:p>
              <a:endParaRPr lang="es-MX"/>
            </a:p>
          </p:txBody>
        </p:sp>
      </p:grpSp>
      <p:sp>
        <p:nvSpPr>
          <p:cNvPr id="897078" name="Line 54"/>
          <p:cNvSpPr>
            <a:spLocks noChangeShapeType="1"/>
          </p:cNvSpPr>
          <p:nvPr/>
        </p:nvSpPr>
        <p:spPr bwMode="auto">
          <a:xfrm>
            <a:off x="3384550" y="2852738"/>
            <a:ext cx="0" cy="323850"/>
          </a:xfrm>
          <a:prstGeom prst="line">
            <a:avLst/>
          </a:prstGeom>
          <a:noFill/>
          <a:ln w="19050" cap="sq">
            <a:solidFill>
              <a:schemeClr val="tx1"/>
            </a:solidFill>
            <a:round/>
            <a:headEnd type="none" w="sm" len="sm"/>
            <a:tailEnd type="triangle" w="med" len="med"/>
          </a:ln>
          <a:effectLst/>
        </p:spPr>
        <p:txBody>
          <a:bodyPr/>
          <a:lstStyle/>
          <a:p>
            <a:endParaRPr lang="es-MX"/>
          </a:p>
        </p:txBody>
      </p:sp>
      <p:sp>
        <p:nvSpPr>
          <p:cNvPr id="897080" name="Line 56"/>
          <p:cNvSpPr>
            <a:spLocks noChangeShapeType="1"/>
          </p:cNvSpPr>
          <p:nvPr/>
        </p:nvSpPr>
        <p:spPr bwMode="auto">
          <a:xfrm>
            <a:off x="5903913" y="2852738"/>
            <a:ext cx="0" cy="323850"/>
          </a:xfrm>
          <a:prstGeom prst="line">
            <a:avLst/>
          </a:prstGeom>
          <a:noFill/>
          <a:ln w="19050" cap="sq">
            <a:solidFill>
              <a:schemeClr val="tx1"/>
            </a:solidFill>
            <a:round/>
            <a:headEnd type="none" w="sm" len="sm"/>
            <a:tailEnd type="triangle" w="med" len="med"/>
          </a:ln>
          <a:effectLst/>
        </p:spPr>
        <p:txBody>
          <a:bodyPr/>
          <a:lstStyle/>
          <a:p>
            <a:endParaRPr lang="es-MX"/>
          </a:p>
        </p:txBody>
      </p:sp>
      <p:sp>
        <p:nvSpPr>
          <p:cNvPr id="897081" name="Line 57"/>
          <p:cNvSpPr>
            <a:spLocks noChangeShapeType="1"/>
          </p:cNvSpPr>
          <p:nvPr/>
        </p:nvSpPr>
        <p:spPr bwMode="auto">
          <a:xfrm>
            <a:off x="3384550" y="3608388"/>
            <a:ext cx="0" cy="180975"/>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82" name="Line 58"/>
          <p:cNvSpPr>
            <a:spLocks noChangeShapeType="1"/>
          </p:cNvSpPr>
          <p:nvPr/>
        </p:nvSpPr>
        <p:spPr bwMode="auto">
          <a:xfrm>
            <a:off x="3384550" y="3789363"/>
            <a:ext cx="682625" cy="0"/>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83" name="Line 59"/>
          <p:cNvSpPr>
            <a:spLocks noChangeShapeType="1"/>
          </p:cNvSpPr>
          <p:nvPr/>
        </p:nvSpPr>
        <p:spPr bwMode="auto">
          <a:xfrm>
            <a:off x="5903913" y="3608388"/>
            <a:ext cx="0" cy="180975"/>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84" name="Line 60"/>
          <p:cNvSpPr>
            <a:spLocks noChangeShapeType="1"/>
          </p:cNvSpPr>
          <p:nvPr/>
        </p:nvSpPr>
        <p:spPr bwMode="auto">
          <a:xfrm>
            <a:off x="4067175" y="3789363"/>
            <a:ext cx="0" cy="287337"/>
          </a:xfrm>
          <a:prstGeom prst="line">
            <a:avLst/>
          </a:prstGeom>
          <a:noFill/>
          <a:ln w="19050" cap="sq">
            <a:solidFill>
              <a:schemeClr val="tx1"/>
            </a:solidFill>
            <a:round/>
            <a:headEnd type="none" w="sm" len="sm"/>
            <a:tailEnd type="triangle" w="sm" len="sm"/>
          </a:ln>
          <a:effectLst/>
        </p:spPr>
        <p:txBody>
          <a:bodyPr/>
          <a:lstStyle/>
          <a:p>
            <a:endParaRPr lang="es-MX"/>
          </a:p>
        </p:txBody>
      </p:sp>
      <p:sp>
        <p:nvSpPr>
          <p:cNvPr id="897085" name="Line 61"/>
          <p:cNvSpPr>
            <a:spLocks noChangeShapeType="1"/>
          </p:cNvSpPr>
          <p:nvPr/>
        </p:nvSpPr>
        <p:spPr bwMode="auto">
          <a:xfrm>
            <a:off x="5221288" y="3789363"/>
            <a:ext cx="682625" cy="0"/>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86" name="Line 62"/>
          <p:cNvSpPr>
            <a:spLocks noChangeShapeType="1"/>
          </p:cNvSpPr>
          <p:nvPr/>
        </p:nvSpPr>
        <p:spPr bwMode="auto">
          <a:xfrm>
            <a:off x="5219700" y="3789363"/>
            <a:ext cx="0" cy="287337"/>
          </a:xfrm>
          <a:prstGeom prst="line">
            <a:avLst/>
          </a:prstGeom>
          <a:noFill/>
          <a:ln w="19050" cap="sq">
            <a:solidFill>
              <a:schemeClr val="tx1"/>
            </a:solidFill>
            <a:round/>
            <a:headEnd type="none" w="sm" len="sm"/>
            <a:tailEnd type="triangle" w="sm" len="sm"/>
          </a:ln>
          <a:effectLst/>
        </p:spPr>
        <p:txBody>
          <a:bodyPr/>
          <a:lstStyle/>
          <a:p>
            <a:endParaRPr lang="es-MX"/>
          </a:p>
        </p:txBody>
      </p:sp>
      <p:sp>
        <p:nvSpPr>
          <p:cNvPr id="897089" name="Line 65"/>
          <p:cNvSpPr>
            <a:spLocks noChangeShapeType="1"/>
          </p:cNvSpPr>
          <p:nvPr/>
        </p:nvSpPr>
        <p:spPr bwMode="auto">
          <a:xfrm>
            <a:off x="4535488" y="4689475"/>
            <a:ext cx="0" cy="323850"/>
          </a:xfrm>
          <a:prstGeom prst="line">
            <a:avLst/>
          </a:prstGeom>
          <a:noFill/>
          <a:ln w="19050" cap="sq">
            <a:solidFill>
              <a:schemeClr val="tx1"/>
            </a:solidFill>
            <a:round/>
            <a:headEnd type="none" w="sm" len="sm"/>
            <a:tailEnd type="triangle" w="med" len="med"/>
          </a:ln>
          <a:effectLst/>
        </p:spPr>
        <p:txBody>
          <a:bodyPr/>
          <a:lstStyle/>
          <a:p>
            <a:endParaRPr lang="es-MX"/>
          </a:p>
        </p:txBody>
      </p:sp>
      <p:graphicFrame>
        <p:nvGraphicFramePr>
          <p:cNvPr id="897096" name="Object 72"/>
          <p:cNvGraphicFramePr>
            <a:graphicFrameLocks noChangeAspect="1"/>
          </p:cNvGraphicFramePr>
          <p:nvPr/>
        </p:nvGraphicFramePr>
        <p:xfrm>
          <a:off x="3995738" y="1952625"/>
          <a:ext cx="1295400" cy="314325"/>
        </p:xfrm>
        <a:graphic>
          <a:graphicData uri="http://schemas.openxmlformats.org/presentationml/2006/ole">
            <mc:AlternateContent xmlns:mc="http://schemas.openxmlformats.org/markup-compatibility/2006">
              <mc:Choice xmlns:v="urn:schemas-microsoft-com:vml" Requires="v">
                <p:oleObj spid="_x0000_s897114" name="Ecuación" r:id="rId15" imgW="939800" imgH="228600" progId="">
                  <p:embed/>
                </p:oleObj>
              </mc:Choice>
              <mc:Fallback>
                <p:oleObj name="Ecuación" r:id="rId15" imgW="939800" imgH="228600" progId="">
                  <p:embed/>
                  <p:pic>
                    <p:nvPicPr>
                      <p:cNvPr id="0" name="Picture 8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95738" y="1952625"/>
                        <a:ext cx="12954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7097" name="Object 73"/>
          <p:cNvGraphicFramePr>
            <a:graphicFrameLocks noChangeAspect="1"/>
          </p:cNvGraphicFramePr>
          <p:nvPr/>
        </p:nvGraphicFramePr>
        <p:xfrm>
          <a:off x="5508625" y="4797425"/>
          <a:ext cx="2843213" cy="1314450"/>
        </p:xfrm>
        <a:graphic>
          <a:graphicData uri="http://schemas.openxmlformats.org/presentationml/2006/ole">
            <mc:AlternateContent xmlns:mc="http://schemas.openxmlformats.org/markup-compatibility/2006">
              <mc:Choice xmlns:v="urn:schemas-microsoft-com:vml" Requires="v">
                <p:oleObj spid="_x0000_s897115" name="Ecuación" r:id="rId17" imgW="1485900" imgH="685800" progId="">
                  <p:embed/>
                </p:oleObj>
              </mc:Choice>
              <mc:Fallback>
                <p:oleObj name="Ecuación" r:id="rId17" imgW="1485900" imgH="685800" progId="">
                  <p:embed/>
                  <p:pic>
                    <p:nvPicPr>
                      <p:cNvPr id="0" name="Picture 8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08625" y="4797425"/>
                        <a:ext cx="2843213"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7099" name="Text Box 75"/>
          <p:cNvSpPr txBox="1">
            <a:spLocks noChangeArrowheads="1"/>
          </p:cNvSpPr>
          <p:nvPr/>
        </p:nvSpPr>
        <p:spPr bwMode="auto">
          <a:xfrm>
            <a:off x="684213" y="2276475"/>
            <a:ext cx="1085850" cy="274638"/>
          </a:xfrm>
          <a:prstGeom prst="rect">
            <a:avLst/>
          </a:prstGeom>
          <a:noFill/>
          <a:ln w="12700" cap="sq">
            <a:noFill/>
            <a:miter lim="800000"/>
            <a:headEnd type="none" w="sm" len="sm"/>
            <a:tailEnd type="none" w="sm" len="sm"/>
          </a:ln>
          <a:effectLst/>
        </p:spPr>
        <p:txBody>
          <a:bodyPr wrap="none">
            <a:spAutoFit/>
          </a:bodyPr>
          <a:lstStyle/>
          <a:p>
            <a:r>
              <a:rPr lang="es-ES_tradnl" sz="1200"/>
              <a:t>10 000 000 Hz</a:t>
            </a:r>
            <a:endParaRPr lang="es-ES" sz="1200"/>
          </a:p>
        </p:txBody>
      </p:sp>
      <p:sp>
        <p:nvSpPr>
          <p:cNvPr id="897100" name="Text Box 76"/>
          <p:cNvSpPr txBox="1">
            <a:spLocks noChangeArrowheads="1"/>
          </p:cNvSpPr>
          <p:nvPr/>
        </p:nvSpPr>
        <p:spPr bwMode="auto">
          <a:xfrm>
            <a:off x="4140200" y="2241550"/>
            <a:ext cx="1009650" cy="274638"/>
          </a:xfrm>
          <a:prstGeom prst="rect">
            <a:avLst/>
          </a:prstGeom>
          <a:noFill/>
          <a:ln w="12700" cap="sq">
            <a:noFill/>
            <a:miter lim="800000"/>
            <a:headEnd type="none" w="sm" len="sm"/>
            <a:tailEnd type="none" w="sm" len="sm"/>
          </a:ln>
          <a:effectLst/>
        </p:spPr>
        <p:txBody>
          <a:bodyPr wrap="none">
            <a:spAutoFit/>
          </a:bodyPr>
          <a:lstStyle/>
          <a:p>
            <a:r>
              <a:rPr lang="es-ES_tradnl" sz="1200"/>
              <a:t>9 999 500 Hz</a:t>
            </a:r>
            <a:endParaRPr lang="es-ES" sz="1200"/>
          </a:p>
        </p:txBody>
      </p:sp>
      <p:sp>
        <p:nvSpPr>
          <p:cNvPr id="897101" name="Text Box 77"/>
          <p:cNvSpPr txBox="1">
            <a:spLocks noChangeArrowheads="1"/>
          </p:cNvSpPr>
          <p:nvPr/>
        </p:nvSpPr>
        <p:spPr bwMode="auto">
          <a:xfrm>
            <a:off x="7272338" y="2312988"/>
            <a:ext cx="1168400" cy="274637"/>
          </a:xfrm>
          <a:prstGeom prst="rect">
            <a:avLst/>
          </a:prstGeom>
          <a:noFill/>
          <a:ln w="12700" cap="sq">
            <a:noFill/>
            <a:miter lim="800000"/>
            <a:headEnd type="none" w="sm" len="sm"/>
            <a:tailEnd type="none" w="sm" len="sm"/>
          </a:ln>
          <a:effectLst/>
        </p:spPr>
        <p:txBody>
          <a:bodyPr wrap="none">
            <a:spAutoFit/>
          </a:bodyPr>
          <a:lstStyle/>
          <a:p>
            <a:r>
              <a:rPr lang="es-ES_tradnl" sz="1200"/>
              <a:t>~10 000 000 Hz</a:t>
            </a:r>
            <a:endParaRPr lang="es-ES" sz="1200"/>
          </a:p>
        </p:txBody>
      </p:sp>
      <p:sp>
        <p:nvSpPr>
          <p:cNvPr id="897102" name="Text Box 78"/>
          <p:cNvSpPr txBox="1">
            <a:spLocks noChangeArrowheads="1"/>
          </p:cNvSpPr>
          <p:nvPr/>
        </p:nvSpPr>
        <p:spPr bwMode="auto">
          <a:xfrm>
            <a:off x="1800225" y="3860800"/>
            <a:ext cx="628650" cy="274638"/>
          </a:xfrm>
          <a:prstGeom prst="rect">
            <a:avLst/>
          </a:prstGeom>
          <a:noFill/>
          <a:ln w="12700" cap="sq">
            <a:noFill/>
            <a:miter lim="800000"/>
            <a:headEnd type="none" w="sm" len="sm"/>
            <a:tailEnd type="none" w="sm" len="sm"/>
          </a:ln>
          <a:effectLst/>
        </p:spPr>
        <p:txBody>
          <a:bodyPr wrap="none">
            <a:spAutoFit/>
          </a:bodyPr>
          <a:lstStyle/>
          <a:p>
            <a:r>
              <a:rPr lang="es-ES_tradnl" sz="1200"/>
              <a:t>500 Hz</a:t>
            </a:r>
            <a:endParaRPr lang="es-ES" sz="1200"/>
          </a:p>
        </p:txBody>
      </p:sp>
      <p:sp>
        <p:nvSpPr>
          <p:cNvPr id="897103" name="Text Box 79"/>
          <p:cNvSpPr txBox="1">
            <a:spLocks noChangeArrowheads="1"/>
          </p:cNvSpPr>
          <p:nvPr/>
        </p:nvSpPr>
        <p:spPr bwMode="auto">
          <a:xfrm>
            <a:off x="6580215" y="3940182"/>
            <a:ext cx="711200" cy="274638"/>
          </a:xfrm>
          <a:prstGeom prst="rect">
            <a:avLst/>
          </a:prstGeom>
          <a:noFill/>
          <a:ln w="12700" cap="sq">
            <a:noFill/>
            <a:miter lim="800000"/>
            <a:headEnd type="none" w="sm" len="sm"/>
            <a:tailEnd type="none" w="sm" len="sm"/>
          </a:ln>
          <a:effectLst/>
        </p:spPr>
        <p:txBody>
          <a:bodyPr wrap="none">
            <a:spAutoFit/>
          </a:bodyPr>
          <a:lstStyle/>
          <a:p>
            <a:r>
              <a:rPr lang="es-ES_tradnl" sz="1200" dirty="0"/>
              <a:t>~500 Hz</a:t>
            </a:r>
            <a:endParaRPr lang="es-ES" sz="1200"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9076" name="Picture 4"/>
          <p:cNvPicPr>
            <a:picLocks noGrp="1" noChangeAspect="1" noChangeArrowheads="1"/>
          </p:cNvPicPr>
          <p:nvPr>
            <p:ph/>
          </p:nvPr>
        </p:nvPicPr>
        <p:blipFill>
          <a:blip r:embed="rId3"/>
          <a:srcRect/>
          <a:stretch>
            <a:fillRect/>
          </a:stretch>
        </p:blipFill>
        <p:spPr>
          <a:xfrm>
            <a:off x="1714480" y="1000108"/>
            <a:ext cx="6624637" cy="5049837"/>
          </a:xfrm>
          <a:noFill/>
          <a:ln/>
        </p:spPr>
      </p:pic>
      <p:sp>
        <p:nvSpPr>
          <p:cNvPr id="899074" name="Rectangle 2"/>
          <p:cNvSpPr>
            <a:spLocks noChangeArrowheads="1"/>
          </p:cNvSpPr>
          <p:nvPr/>
        </p:nvSpPr>
        <p:spPr bwMode="auto">
          <a:xfrm>
            <a:off x="1357290" y="288882"/>
            <a:ext cx="760732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Mediciones de diferencia de fase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99076"/>
                                        </p:tgtEl>
                                        <p:attrNameLst>
                                          <p:attrName>style.visibility</p:attrName>
                                        </p:attrNameLst>
                                      </p:cBhvr>
                                      <p:to>
                                        <p:strVal val="visible"/>
                                      </p:to>
                                    </p:set>
                                    <p:anim calcmode="lin" valueType="num">
                                      <p:cBhvr>
                                        <p:cTn id="7" dur="1000" fill="hold"/>
                                        <p:tgtEl>
                                          <p:spTgt spid="899076"/>
                                        </p:tgtEl>
                                        <p:attrNameLst>
                                          <p:attrName>ppt_w</p:attrName>
                                        </p:attrNameLst>
                                      </p:cBhvr>
                                      <p:tavLst>
                                        <p:tav tm="0">
                                          <p:val>
                                            <p:fltVal val="0"/>
                                          </p:val>
                                        </p:tav>
                                        <p:tav tm="100000">
                                          <p:val>
                                            <p:strVal val="#ppt_w"/>
                                          </p:val>
                                        </p:tav>
                                      </p:tavLst>
                                    </p:anim>
                                    <p:anim calcmode="lin" valueType="num">
                                      <p:cBhvr>
                                        <p:cTn id="8" dur="1000" fill="hold"/>
                                        <p:tgtEl>
                                          <p:spTgt spid="899076"/>
                                        </p:tgtEl>
                                        <p:attrNameLst>
                                          <p:attrName>ppt_h</p:attrName>
                                        </p:attrNameLst>
                                      </p:cBhvr>
                                      <p:tavLst>
                                        <p:tav tm="0">
                                          <p:val>
                                            <p:fltVal val="0"/>
                                          </p:val>
                                        </p:tav>
                                        <p:tav tm="100000">
                                          <p:val>
                                            <p:strVal val="#ppt_h"/>
                                          </p:val>
                                        </p:tav>
                                      </p:tavLst>
                                    </p:anim>
                                    <p:animEffect transition="in" filter="fade">
                                      <p:cBhvr>
                                        <p:cTn id="9" dur="1000"/>
                                        <p:tgtEl>
                                          <p:spTgt spid="89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8" name="Picture 4"/>
          <p:cNvPicPr>
            <a:picLocks noGrp="1" noChangeAspect="1" noChangeArrowheads="1"/>
          </p:cNvPicPr>
          <p:nvPr>
            <p:ph/>
          </p:nvPr>
        </p:nvPicPr>
        <p:blipFill>
          <a:blip r:embed="rId3"/>
          <a:srcRect/>
          <a:stretch>
            <a:fillRect/>
          </a:stretch>
        </p:blipFill>
        <p:spPr>
          <a:xfrm>
            <a:off x="1073729" y="928670"/>
            <a:ext cx="7619444" cy="5715040"/>
          </a:xfrm>
          <a:noFill/>
          <a:ln/>
        </p:spPr>
      </p:pic>
      <p:sp>
        <p:nvSpPr>
          <p:cNvPr id="902146" name="Rectangle 2"/>
          <p:cNvSpPr>
            <a:spLocks noChangeArrowheads="1"/>
          </p:cNvSpPr>
          <p:nvPr/>
        </p:nvSpPr>
        <p:spPr bwMode="auto">
          <a:xfrm>
            <a:off x="1071538" y="361908"/>
            <a:ext cx="7872382"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Fase acumulada</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8292" name="Picture 4"/>
          <p:cNvPicPr>
            <a:picLocks noGrp="1" noChangeAspect="1" noChangeArrowheads="1"/>
          </p:cNvPicPr>
          <p:nvPr>
            <p:ph/>
          </p:nvPr>
        </p:nvPicPr>
        <p:blipFill>
          <a:blip r:embed="rId3"/>
          <a:stretch>
            <a:fillRect/>
          </a:stretch>
        </p:blipFill>
        <p:spPr>
          <a:xfrm>
            <a:off x="1571604" y="1214422"/>
            <a:ext cx="6762730" cy="4864100"/>
          </a:xfrm>
          <a:noFill/>
          <a:ln/>
        </p:spPr>
      </p:pic>
      <p:sp>
        <p:nvSpPr>
          <p:cNvPr id="908290" name="Rectangle 2"/>
          <p:cNvSpPr>
            <a:spLocks noChangeArrowheads="1"/>
          </p:cNvSpPr>
          <p:nvPr/>
        </p:nvSpPr>
        <p:spPr bwMode="auto">
          <a:xfrm>
            <a:off x="1000100" y="361908"/>
            <a:ext cx="7943820"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Desviación de Allan de las mediciones</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ChangeArrowheads="1"/>
          </p:cNvSpPr>
          <p:nvPr/>
        </p:nvSpPr>
        <p:spPr bwMode="auto">
          <a:xfrm>
            <a:off x="1071538" y="836613"/>
            <a:ext cx="789307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Referencias</a:t>
            </a:r>
          </a:p>
        </p:txBody>
      </p:sp>
      <p:sp>
        <p:nvSpPr>
          <p:cNvPr id="934920" name="Text Box 8"/>
          <p:cNvSpPr txBox="1">
            <a:spLocks noChangeArrowheads="1"/>
          </p:cNvSpPr>
          <p:nvPr/>
        </p:nvSpPr>
        <p:spPr bwMode="auto">
          <a:xfrm>
            <a:off x="1071538" y="1428736"/>
            <a:ext cx="7358114" cy="4083426"/>
          </a:xfrm>
          <a:prstGeom prst="rect">
            <a:avLst/>
          </a:prstGeom>
          <a:noFill/>
          <a:ln w="9525">
            <a:noFill/>
            <a:miter lim="800000"/>
            <a:headEnd/>
            <a:tailEnd/>
          </a:ln>
          <a:effectLst/>
        </p:spPr>
        <p:txBody>
          <a:bodyPr wrap="square">
            <a:spAutoFit/>
          </a:bodyPr>
          <a:lstStyle/>
          <a:p>
            <a:pPr marL="265113" indent="-265113">
              <a:lnSpc>
                <a:spcPct val="110000"/>
              </a:lnSpc>
              <a:spcBef>
                <a:spcPct val="65000"/>
              </a:spcBef>
              <a:buClr>
                <a:srgbClr val="800080"/>
              </a:buClr>
              <a:buSzPct val="150000"/>
              <a:buFont typeface="Wingdings" pitchFamily="2" charset="2"/>
              <a:buNone/>
            </a:pPr>
            <a:r>
              <a:rPr kumimoji="0" lang="es-ES_tradnl" sz="1300" dirty="0">
                <a:solidFill>
                  <a:srgbClr val="006600"/>
                </a:solidFill>
                <a:latin typeface="Comic Sans MS" pitchFamily="66" charset="0"/>
              </a:rPr>
              <a:t>[1] Stefano </a:t>
            </a:r>
            <a:r>
              <a:rPr kumimoji="0" lang="es-ES_tradnl" sz="1300" dirty="0" err="1">
                <a:solidFill>
                  <a:srgbClr val="006600"/>
                </a:solidFill>
                <a:latin typeface="Comic Sans MS" pitchFamily="66" charset="0"/>
              </a:rPr>
              <a:t>Bregni</a:t>
            </a:r>
            <a:r>
              <a:rPr kumimoji="0" lang="es-ES_tradnl" sz="1300" dirty="0">
                <a:solidFill>
                  <a:srgbClr val="006600"/>
                </a:solidFill>
                <a:latin typeface="Comic Sans MS" pitchFamily="66" charset="0"/>
              </a:rPr>
              <a:t>, </a:t>
            </a:r>
            <a:r>
              <a:rPr kumimoji="0" lang="es-ES_tradnl" sz="1300" i="1" dirty="0" err="1">
                <a:solidFill>
                  <a:srgbClr val="006600"/>
                </a:solidFill>
                <a:latin typeface="Comic Sans MS" pitchFamily="66" charset="0"/>
              </a:rPr>
              <a:t>Synchronization</a:t>
            </a:r>
            <a:r>
              <a:rPr kumimoji="0" lang="es-ES_tradnl" sz="1300" i="1" dirty="0">
                <a:solidFill>
                  <a:srgbClr val="006600"/>
                </a:solidFill>
                <a:latin typeface="Comic Sans MS" pitchFamily="66" charset="0"/>
              </a:rPr>
              <a:t> of </a:t>
            </a:r>
            <a:r>
              <a:rPr kumimoji="0" lang="es-ES_tradnl" sz="1300" i="1" dirty="0" err="1">
                <a:solidFill>
                  <a:srgbClr val="006600"/>
                </a:solidFill>
                <a:latin typeface="Comic Sans MS" pitchFamily="66" charset="0"/>
              </a:rPr>
              <a:t>Dogital</a:t>
            </a:r>
            <a:r>
              <a:rPr kumimoji="0" lang="es-ES_tradnl" sz="1300" i="1" dirty="0">
                <a:solidFill>
                  <a:srgbClr val="006600"/>
                </a:solidFill>
                <a:latin typeface="Comic Sans MS" pitchFamily="66" charset="0"/>
              </a:rPr>
              <a:t> </a:t>
            </a:r>
            <a:r>
              <a:rPr kumimoji="0" lang="es-ES_tradnl" sz="1300" i="1" dirty="0" err="1">
                <a:solidFill>
                  <a:srgbClr val="006600"/>
                </a:solidFill>
                <a:latin typeface="Comic Sans MS" pitchFamily="66" charset="0"/>
              </a:rPr>
              <a:t>Telecommunications</a:t>
            </a:r>
            <a:r>
              <a:rPr kumimoji="0" lang="es-ES_tradnl" sz="1300" i="1" dirty="0">
                <a:solidFill>
                  <a:srgbClr val="006600"/>
                </a:solidFill>
                <a:latin typeface="Comic Sans MS" pitchFamily="66" charset="0"/>
              </a:rPr>
              <a:t> Networks, </a:t>
            </a:r>
            <a:r>
              <a:rPr kumimoji="0" lang="es-ES_tradnl" sz="1300" dirty="0">
                <a:solidFill>
                  <a:srgbClr val="006600"/>
                </a:solidFill>
                <a:latin typeface="Comic Sans MS" pitchFamily="66" charset="0"/>
              </a:rPr>
              <a:t>Londres, </a:t>
            </a:r>
            <a:r>
              <a:rPr kumimoji="0" lang="es-ES_tradnl" sz="1300" dirty="0" err="1">
                <a:solidFill>
                  <a:srgbClr val="006600"/>
                </a:solidFill>
                <a:latin typeface="Comic Sans MS" pitchFamily="66" charset="0"/>
              </a:rPr>
              <a:t>Wiley</a:t>
            </a:r>
            <a:r>
              <a:rPr kumimoji="0" lang="es-ES_tradnl" sz="1300" dirty="0">
                <a:solidFill>
                  <a:srgbClr val="006600"/>
                </a:solidFill>
                <a:latin typeface="Comic Sans MS" pitchFamily="66" charset="0"/>
              </a:rPr>
              <a:t> &amp; </a:t>
            </a:r>
            <a:r>
              <a:rPr kumimoji="0" lang="es-ES_tradnl" sz="1300" dirty="0" err="1">
                <a:solidFill>
                  <a:srgbClr val="006600"/>
                </a:solidFill>
                <a:latin typeface="Comic Sans MS" pitchFamily="66" charset="0"/>
              </a:rPr>
              <a:t>Sons</a:t>
            </a:r>
            <a:r>
              <a:rPr kumimoji="0" lang="es-ES_tradnl" sz="1300" dirty="0">
                <a:solidFill>
                  <a:srgbClr val="006600"/>
                </a:solidFill>
                <a:latin typeface="Comic Sans MS" pitchFamily="66" charset="0"/>
              </a:rPr>
              <a:t> 1988.</a:t>
            </a:r>
          </a:p>
          <a:p>
            <a:pPr marL="265113" indent="-265113">
              <a:lnSpc>
                <a:spcPct val="110000"/>
              </a:lnSpc>
              <a:spcBef>
                <a:spcPct val="65000"/>
              </a:spcBef>
              <a:buClr>
                <a:srgbClr val="800080"/>
              </a:buClr>
              <a:buSzPct val="150000"/>
              <a:buFont typeface="Wingdings" pitchFamily="2" charset="2"/>
              <a:buNone/>
            </a:pPr>
            <a:r>
              <a:rPr kumimoji="0" lang="es-ES_tradnl" sz="1300" dirty="0">
                <a:solidFill>
                  <a:srgbClr val="006600"/>
                </a:solidFill>
                <a:latin typeface="Comic Sans MS" pitchFamily="66" charset="0"/>
              </a:rPr>
              <a:t>[2]</a:t>
            </a:r>
            <a:r>
              <a:rPr kumimoji="0" lang="en-US" sz="1300" dirty="0">
                <a:solidFill>
                  <a:srgbClr val="006600"/>
                </a:solidFill>
                <a:latin typeface="Comic Sans MS" pitchFamily="66" charset="0"/>
              </a:rPr>
              <a:t> Wayne </a:t>
            </a:r>
            <a:r>
              <a:rPr kumimoji="0" lang="en-US" sz="1300" dirty="0" err="1">
                <a:solidFill>
                  <a:srgbClr val="006600"/>
                </a:solidFill>
                <a:latin typeface="Comic Sans MS" pitchFamily="66" charset="0"/>
              </a:rPr>
              <a:t>Tomasi</a:t>
            </a:r>
            <a:r>
              <a:rPr kumimoji="0" lang="en-US" sz="1300" dirty="0">
                <a:solidFill>
                  <a:srgbClr val="006600"/>
                </a:solidFill>
                <a:latin typeface="Comic Sans MS" pitchFamily="66" charset="0"/>
              </a:rPr>
              <a:t>, </a:t>
            </a:r>
            <a:r>
              <a:rPr kumimoji="0" lang="en-US" sz="1300" dirty="0" err="1">
                <a:solidFill>
                  <a:srgbClr val="006600"/>
                </a:solidFill>
                <a:latin typeface="Comic Sans MS" pitchFamily="66" charset="0"/>
              </a:rPr>
              <a:t>Fondamentals</a:t>
            </a:r>
            <a:r>
              <a:rPr kumimoji="0" lang="en-US" sz="1300" dirty="0">
                <a:solidFill>
                  <a:srgbClr val="006600"/>
                </a:solidFill>
                <a:latin typeface="Comic Sans MS" pitchFamily="66" charset="0"/>
              </a:rPr>
              <a:t> of Electronic Communications Systems,  </a:t>
            </a:r>
            <a:r>
              <a:rPr kumimoji="0" lang="en-US" sz="1300" dirty="0" err="1">
                <a:solidFill>
                  <a:srgbClr val="006600"/>
                </a:solidFill>
                <a:latin typeface="Comic Sans MS" pitchFamily="66" charset="0"/>
              </a:rPr>
              <a:t>Londres</a:t>
            </a:r>
            <a:r>
              <a:rPr kumimoji="0" lang="en-US" sz="1300" dirty="0">
                <a:solidFill>
                  <a:srgbClr val="006600"/>
                </a:solidFill>
                <a:latin typeface="Comic Sans MS" pitchFamily="66" charset="0"/>
              </a:rPr>
              <a:t>, Prentice Hall, 1988.</a:t>
            </a:r>
            <a:endParaRPr kumimoji="0" lang="es-ES_tradnl" sz="1300" dirty="0">
              <a:solidFill>
                <a:srgbClr val="006600"/>
              </a:solidFill>
              <a:latin typeface="Comic Sans MS" pitchFamily="66" charset="0"/>
            </a:endParaRPr>
          </a:p>
          <a:p>
            <a:pPr marL="265113" indent="-265113">
              <a:lnSpc>
                <a:spcPct val="110000"/>
              </a:lnSpc>
              <a:spcBef>
                <a:spcPct val="65000"/>
              </a:spcBef>
              <a:buClr>
                <a:srgbClr val="800080"/>
              </a:buClr>
              <a:buSzPct val="150000"/>
              <a:buFont typeface="Wingdings" pitchFamily="2" charset="2"/>
              <a:buNone/>
            </a:pPr>
            <a:r>
              <a:rPr kumimoji="0" lang="es-ES_tradnl" sz="1300" dirty="0">
                <a:solidFill>
                  <a:srgbClr val="006600"/>
                </a:solidFill>
                <a:latin typeface="Comic Sans MS" pitchFamily="66" charset="0"/>
              </a:rPr>
              <a:t>[3] Paul </a:t>
            </a:r>
            <a:r>
              <a:rPr kumimoji="0" lang="es-ES_tradnl" sz="1300" dirty="0" err="1">
                <a:solidFill>
                  <a:srgbClr val="006600"/>
                </a:solidFill>
                <a:latin typeface="Comic Sans MS" pitchFamily="66" charset="0"/>
              </a:rPr>
              <a:t>Horowitz</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Winfield</a:t>
            </a:r>
            <a:r>
              <a:rPr kumimoji="0" lang="es-ES_tradnl" sz="1300" dirty="0">
                <a:solidFill>
                  <a:srgbClr val="006600"/>
                </a:solidFill>
                <a:latin typeface="Comic Sans MS" pitchFamily="66" charset="0"/>
              </a:rPr>
              <a:t> Hill, </a:t>
            </a:r>
            <a:r>
              <a:rPr kumimoji="0" lang="es-ES_tradnl" sz="1300" dirty="0" err="1">
                <a:solidFill>
                  <a:srgbClr val="006600"/>
                </a:solidFill>
                <a:latin typeface="Comic Sans MS" pitchFamily="66" charset="0"/>
              </a:rPr>
              <a:t>The</a:t>
            </a:r>
            <a:r>
              <a:rPr kumimoji="0" lang="es-ES_tradnl" sz="1300" dirty="0">
                <a:solidFill>
                  <a:srgbClr val="006600"/>
                </a:solidFill>
                <a:latin typeface="Comic Sans MS" pitchFamily="66" charset="0"/>
              </a:rPr>
              <a:t> Art of </a:t>
            </a:r>
            <a:r>
              <a:rPr kumimoji="0" lang="es-ES_tradnl" sz="1300" dirty="0" err="1">
                <a:solidFill>
                  <a:srgbClr val="006600"/>
                </a:solidFill>
                <a:latin typeface="Comic Sans MS" pitchFamily="66" charset="0"/>
              </a:rPr>
              <a:t>Electronics</a:t>
            </a:r>
            <a:r>
              <a:rPr kumimoji="0" lang="es-ES_tradnl" sz="1300" dirty="0">
                <a:solidFill>
                  <a:srgbClr val="006600"/>
                </a:solidFill>
                <a:latin typeface="Comic Sans MS" pitchFamily="66" charset="0"/>
              </a:rPr>
              <a:t>, 2da </a:t>
            </a:r>
            <a:r>
              <a:rPr kumimoji="0" lang="es-ES_tradnl" sz="1300" dirty="0" err="1">
                <a:solidFill>
                  <a:srgbClr val="006600"/>
                </a:solidFill>
                <a:latin typeface="Comic Sans MS" pitchFamily="66" charset="0"/>
              </a:rPr>
              <a:t>Edition</a:t>
            </a:r>
            <a:r>
              <a:rPr kumimoji="0" lang="es-ES_tradnl" sz="1300" dirty="0">
                <a:solidFill>
                  <a:srgbClr val="006600"/>
                </a:solidFill>
                <a:latin typeface="Comic Sans MS" pitchFamily="66" charset="0"/>
              </a:rPr>
              <a:t>, USA 1989. </a:t>
            </a:r>
          </a:p>
          <a:p>
            <a:pPr marL="265113" indent="-265113">
              <a:lnSpc>
                <a:spcPct val="110000"/>
              </a:lnSpc>
              <a:spcBef>
                <a:spcPct val="65000"/>
              </a:spcBef>
              <a:buClr>
                <a:srgbClr val="800080"/>
              </a:buClr>
              <a:buSzPct val="150000"/>
              <a:buFont typeface="Wingdings" pitchFamily="2" charset="2"/>
              <a:buNone/>
            </a:pPr>
            <a:r>
              <a:rPr kumimoji="0" lang="es-ES_tradnl" sz="1300" dirty="0">
                <a:solidFill>
                  <a:srgbClr val="006600"/>
                </a:solidFill>
                <a:latin typeface="Comic Sans MS" pitchFamily="66" charset="0"/>
              </a:rPr>
              <a:t>[4] </a:t>
            </a:r>
            <a:r>
              <a:rPr kumimoji="0" lang="es-ES_tradnl" sz="1300" dirty="0" err="1">
                <a:solidFill>
                  <a:srgbClr val="006600"/>
                </a:solidFill>
                <a:latin typeface="Comic Sans MS" pitchFamily="66" charset="0"/>
              </a:rPr>
              <a:t>Eduard</a:t>
            </a:r>
            <a:r>
              <a:rPr kumimoji="0" lang="es-ES_tradnl" sz="1300" dirty="0">
                <a:solidFill>
                  <a:srgbClr val="006600"/>
                </a:solidFill>
                <a:latin typeface="Comic Sans MS" pitchFamily="66" charset="0"/>
              </a:rPr>
              <a:t> A </a:t>
            </a:r>
            <a:r>
              <a:rPr kumimoji="0" lang="es-ES_tradnl" sz="1300" dirty="0" err="1">
                <a:solidFill>
                  <a:srgbClr val="006600"/>
                </a:solidFill>
                <a:latin typeface="Comic Sans MS" pitchFamily="66" charset="0"/>
              </a:rPr>
              <a:t>Gerber</a:t>
            </a:r>
            <a:r>
              <a:rPr kumimoji="0" lang="es-ES_tradnl" sz="1300" dirty="0">
                <a:solidFill>
                  <a:srgbClr val="006600"/>
                </a:solidFill>
                <a:latin typeface="Comic Sans MS" pitchFamily="66" charset="0"/>
              </a:rPr>
              <a:t>-Arthur </a:t>
            </a:r>
            <a:r>
              <a:rPr kumimoji="0" lang="es-ES_tradnl" sz="1300" dirty="0" err="1">
                <a:solidFill>
                  <a:srgbClr val="006600"/>
                </a:solidFill>
                <a:latin typeface="Comic Sans MS" pitchFamily="66" charset="0"/>
              </a:rPr>
              <a:t>Ballato</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Precision</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Frecuency</a:t>
            </a:r>
            <a:r>
              <a:rPr kumimoji="0" lang="es-ES_tradnl" sz="1300" dirty="0">
                <a:solidFill>
                  <a:srgbClr val="006600"/>
                </a:solidFill>
                <a:latin typeface="Comic Sans MS" pitchFamily="66" charset="0"/>
              </a:rPr>
              <a:t> Control </a:t>
            </a:r>
            <a:r>
              <a:rPr kumimoji="0" lang="es-ES_tradnl" sz="1300" dirty="0" err="1">
                <a:solidFill>
                  <a:srgbClr val="006600"/>
                </a:solidFill>
                <a:latin typeface="Comic Sans MS" pitchFamily="66" charset="0"/>
              </a:rPr>
              <a:t>Volume</a:t>
            </a:r>
            <a:r>
              <a:rPr kumimoji="0" lang="es-ES_tradnl" sz="1300" dirty="0">
                <a:solidFill>
                  <a:srgbClr val="006600"/>
                </a:solidFill>
                <a:latin typeface="Comic Sans MS" pitchFamily="66" charset="0"/>
              </a:rPr>
              <a:t> 2 </a:t>
            </a:r>
            <a:r>
              <a:rPr kumimoji="0" lang="es-ES_tradnl" sz="1300" dirty="0" err="1">
                <a:solidFill>
                  <a:srgbClr val="006600"/>
                </a:solidFill>
                <a:latin typeface="Comic Sans MS" pitchFamily="66" charset="0"/>
              </a:rPr>
              <a:t>Oscilators</a:t>
            </a:r>
            <a:r>
              <a:rPr kumimoji="0" lang="es-ES_tradnl" sz="1300" dirty="0">
                <a:solidFill>
                  <a:srgbClr val="006600"/>
                </a:solidFill>
                <a:latin typeface="Comic Sans MS" pitchFamily="66" charset="0"/>
              </a:rPr>
              <a:t> and </a:t>
            </a:r>
            <a:r>
              <a:rPr kumimoji="0" lang="es-ES_tradnl" sz="1300" dirty="0" err="1">
                <a:solidFill>
                  <a:srgbClr val="006600"/>
                </a:solidFill>
                <a:latin typeface="Comic Sans MS" pitchFamily="66" charset="0"/>
              </a:rPr>
              <a:t>Standards</a:t>
            </a:r>
            <a:r>
              <a:rPr kumimoji="0" lang="es-ES_tradnl" sz="1300" dirty="0">
                <a:solidFill>
                  <a:srgbClr val="006600"/>
                </a:solidFill>
                <a:latin typeface="Comic Sans MS" pitchFamily="66" charset="0"/>
              </a:rPr>
              <a:t>, USA 1985.</a:t>
            </a:r>
          </a:p>
          <a:p>
            <a:pPr marL="265113" indent="-265113">
              <a:lnSpc>
                <a:spcPct val="110000"/>
              </a:lnSpc>
              <a:spcBef>
                <a:spcPct val="65000"/>
              </a:spcBef>
              <a:buClr>
                <a:srgbClr val="800080"/>
              </a:buClr>
              <a:buSzPct val="150000"/>
              <a:buFont typeface="Wingdings" pitchFamily="2" charset="2"/>
              <a:buNone/>
            </a:pPr>
            <a:r>
              <a:rPr kumimoji="0" lang="es-MX" sz="1300" dirty="0">
                <a:latin typeface="Comic Sans MS" pitchFamily="66" charset="0"/>
              </a:rPr>
              <a:t>[5 ]http://tycho.usno.navy.mil/gps.html</a:t>
            </a:r>
          </a:p>
          <a:p>
            <a:pPr marL="265113" indent="-265113">
              <a:lnSpc>
                <a:spcPct val="110000"/>
              </a:lnSpc>
              <a:spcBef>
                <a:spcPct val="65000"/>
              </a:spcBef>
              <a:buClr>
                <a:srgbClr val="800080"/>
              </a:buClr>
              <a:buSzPct val="150000"/>
              <a:buFont typeface="Wingdings" pitchFamily="2" charset="2"/>
              <a:buNone/>
            </a:pPr>
            <a:r>
              <a:rPr kumimoji="0" lang="es-ES_tradnl" sz="1300" dirty="0">
                <a:solidFill>
                  <a:srgbClr val="006600"/>
                </a:solidFill>
                <a:latin typeface="Comic Sans MS" pitchFamily="66" charset="0"/>
              </a:rPr>
              <a:t>[6] IEEE </a:t>
            </a:r>
            <a:r>
              <a:rPr kumimoji="0" lang="es-ES_tradnl" sz="1300" dirty="0" err="1">
                <a:solidFill>
                  <a:srgbClr val="006600"/>
                </a:solidFill>
                <a:latin typeface="Comic Sans MS" pitchFamily="66" charset="0"/>
              </a:rPr>
              <a:t>std</a:t>
            </a:r>
            <a:r>
              <a:rPr kumimoji="0" lang="es-ES_tradnl" sz="1300" dirty="0">
                <a:solidFill>
                  <a:srgbClr val="006600"/>
                </a:solidFill>
                <a:latin typeface="Comic Sans MS" pitchFamily="66" charset="0"/>
              </a:rPr>
              <a:t>. 1139. IEEE Standard </a:t>
            </a:r>
            <a:r>
              <a:rPr kumimoji="0" lang="es-ES_tradnl" sz="1300" dirty="0" err="1">
                <a:solidFill>
                  <a:srgbClr val="006600"/>
                </a:solidFill>
                <a:latin typeface="Comic Sans MS" pitchFamily="66" charset="0"/>
              </a:rPr>
              <a:t>Definitions</a:t>
            </a:r>
            <a:r>
              <a:rPr kumimoji="0" lang="es-ES_tradnl" sz="1300" dirty="0">
                <a:solidFill>
                  <a:srgbClr val="006600"/>
                </a:solidFill>
                <a:latin typeface="Comic Sans MS" pitchFamily="66" charset="0"/>
              </a:rPr>
              <a:t> of </a:t>
            </a:r>
            <a:r>
              <a:rPr kumimoji="0" lang="es-ES_tradnl" sz="1300" dirty="0" err="1">
                <a:solidFill>
                  <a:srgbClr val="006600"/>
                </a:solidFill>
                <a:latin typeface="Comic Sans MS" pitchFamily="66" charset="0"/>
              </a:rPr>
              <a:t>Physical</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Quantities</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for</a:t>
            </a:r>
            <a:r>
              <a:rPr kumimoji="0" lang="es-ES_tradnl" sz="1300" dirty="0">
                <a:solidFill>
                  <a:srgbClr val="006600"/>
                </a:solidFill>
                <a:latin typeface="Comic Sans MS" pitchFamily="66" charset="0"/>
              </a:rPr>
              <a:t> Fundamental </a:t>
            </a:r>
            <a:r>
              <a:rPr kumimoji="0" lang="es-ES_tradnl" sz="1300" dirty="0" err="1">
                <a:solidFill>
                  <a:srgbClr val="006600"/>
                </a:solidFill>
                <a:latin typeface="Comic Sans MS" pitchFamily="66" charset="0"/>
              </a:rPr>
              <a:t>Frequency</a:t>
            </a:r>
            <a:r>
              <a:rPr kumimoji="0" lang="es-ES_tradnl" sz="1300" dirty="0">
                <a:solidFill>
                  <a:srgbClr val="006600"/>
                </a:solidFill>
                <a:latin typeface="Comic Sans MS" pitchFamily="66" charset="0"/>
              </a:rPr>
              <a:t> and Time </a:t>
            </a:r>
            <a:r>
              <a:rPr kumimoji="0" lang="es-ES_tradnl" sz="1300" dirty="0" err="1">
                <a:solidFill>
                  <a:srgbClr val="006600"/>
                </a:solidFill>
                <a:latin typeface="Comic Sans MS" pitchFamily="66" charset="0"/>
              </a:rPr>
              <a:t>Metrlogy</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Revised</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version</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approved</a:t>
            </a:r>
            <a:r>
              <a:rPr kumimoji="0" lang="es-ES_tradnl" sz="1300" dirty="0">
                <a:solidFill>
                  <a:srgbClr val="006600"/>
                </a:solidFill>
                <a:latin typeface="Comic Sans MS" pitchFamily="66" charset="0"/>
              </a:rPr>
              <a:t> Oct. 20, 1988. </a:t>
            </a:r>
          </a:p>
          <a:p>
            <a:pPr marL="265113" indent="-265113">
              <a:lnSpc>
                <a:spcPct val="110000"/>
              </a:lnSpc>
              <a:spcBef>
                <a:spcPct val="65000"/>
              </a:spcBef>
              <a:buClr>
                <a:srgbClr val="800080"/>
              </a:buClr>
              <a:buSzPct val="150000"/>
              <a:buFont typeface="Wingdings" pitchFamily="2" charset="2"/>
              <a:buNone/>
            </a:pPr>
            <a:r>
              <a:rPr kumimoji="0" lang="es-ES_tradnl" sz="1300" dirty="0">
                <a:solidFill>
                  <a:srgbClr val="006600"/>
                </a:solidFill>
                <a:latin typeface="Comic Sans MS" pitchFamily="66" charset="0"/>
              </a:rPr>
              <a:t>[7] J.A. Barnes, A. R. Chi, L. S. </a:t>
            </a:r>
            <a:r>
              <a:rPr kumimoji="0" lang="es-ES_tradnl" sz="1300" dirty="0" err="1">
                <a:solidFill>
                  <a:srgbClr val="006600"/>
                </a:solidFill>
                <a:latin typeface="Comic Sans MS" pitchFamily="66" charset="0"/>
              </a:rPr>
              <a:t>Cutler</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Characterization</a:t>
            </a:r>
            <a:r>
              <a:rPr kumimoji="0" lang="es-ES_tradnl" sz="1300" dirty="0">
                <a:solidFill>
                  <a:srgbClr val="006600"/>
                </a:solidFill>
                <a:latin typeface="Comic Sans MS" pitchFamily="66" charset="0"/>
              </a:rPr>
              <a:t> of </a:t>
            </a:r>
            <a:r>
              <a:rPr kumimoji="0" lang="es-ES_tradnl" sz="1300" dirty="0" err="1">
                <a:solidFill>
                  <a:srgbClr val="006600"/>
                </a:solidFill>
                <a:latin typeface="Comic Sans MS" pitchFamily="66" charset="0"/>
              </a:rPr>
              <a:t>Frequency</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stability</a:t>
            </a:r>
            <a:r>
              <a:rPr kumimoji="0" lang="es-ES_tradnl" sz="1300" dirty="0">
                <a:solidFill>
                  <a:srgbClr val="006600"/>
                </a:solidFill>
                <a:latin typeface="Comic Sans MS" pitchFamily="66" charset="0"/>
              </a:rPr>
              <a:t>. IEEE </a:t>
            </a:r>
            <a:r>
              <a:rPr kumimoji="0" lang="es-ES_tradnl" sz="1300" dirty="0" err="1">
                <a:solidFill>
                  <a:srgbClr val="006600"/>
                </a:solidFill>
                <a:latin typeface="Comic Sans MS" pitchFamily="66" charset="0"/>
              </a:rPr>
              <a:t>Transactions</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on</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Instrumentation</a:t>
            </a:r>
            <a:r>
              <a:rPr kumimoji="0" lang="es-ES_tradnl" sz="1300" dirty="0">
                <a:solidFill>
                  <a:srgbClr val="006600"/>
                </a:solidFill>
                <a:latin typeface="Comic Sans MS" pitchFamily="66" charset="0"/>
              </a:rPr>
              <a:t> and </a:t>
            </a:r>
            <a:r>
              <a:rPr kumimoji="0" lang="es-ES_tradnl" sz="1300" dirty="0" err="1">
                <a:solidFill>
                  <a:srgbClr val="006600"/>
                </a:solidFill>
                <a:latin typeface="Comic Sans MS" pitchFamily="66" charset="0"/>
              </a:rPr>
              <a:t>Measerements</a:t>
            </a:r>
            <a:r>
              <a:rPr kumimoji="0" lang="es-ES_tradnl" sz="1300" dirty="0">
                <a:solidFill>
                  <a:srgbClr val="006600"/>
                </a:solidFill>
                <a:latin typeface="Comic Sans MS" pitchFamily="66" charset="0"/>
              </a:rPr>
              <a:t> IM-20 (2).</a:t>
            </a:r>
          </a:p>
          <a:p>
            <a:pPr marL="265113" indent="-265113">
              <a:lnSpc>
                <a:spcPct val="110000"/>
              </a:lnSpc>
              <a:spcBef>
                <a:spcPct val="65000"/>
              </a:spcBef>
              <a:buClr>
                <a:srgbClr val="800080"/>
              </a:buClr>
              <a:buSzPct val="150000"/>
              <a:buFont typeface="Wingdings" pitchFamily="2" charset="2"/>
              <a:buNone/>
            </a:pPr>
            <a:r>
              <a:rPr kumimoji="0" lang="es-ES_tradnl" sz="1300" dirty="0">
                <a:solidFill>
                  <a:srgbClr val="006600"/>
                </a:solidFill>
                <a:latin typeface="Comic Sans MS" pitchFamily="66" charset="0"/>
              </a:rPr>
              <a:t>[8] ITU-T </a:t>
            </a:r>
            <a:r>
              <a:rPr kumimoji="0" lang="es-ES_tradnl" sz="1300" dirty="0" err="1">
                <a:solidFill>
                  <a:srgbClr val="006600"/>
                </a:solidFill>
                <a:latin typeface="Comic Sans MS" pitchFamily="66" charset="0"/>
              </a:rPr>
              <a:t>Rec</a:t>
            </a:r>
            <a:r>
              <a:rPr kumimoji="0" lang="es-ES_tradnl" sz="1300" dirty="0">
                <a:solidFill>
                  <a:srgbClr val="006600"/>
                </a:solidFill>
                <a:latin typeface="Comic Sans MS" pitchFamily="66" charset="0"/>
              </a:rPr>
              <a:t>. G.810 </a:t>
            </a:r>
            <a:r>
              <a:rPr kumimoji="0" lang="es-ES_tradnl" sz="1300" dirty="0" err="1">
                <a:solidFill>
                  <a:srgbClr val="006600"/>
                </a:solidFill>
                <a:latin typeface="Comic Sans MS" pitchFamily="66" charset="0"/>
              </a:rPr>
              <a:t>Definitions</a:t>
            </a:r>
            <a:r>
              <a:rPr kumimoji="0" lang="es-ES_tradnl" sz="1300" dirty="0">
                <a:solidFill>
                  <a:srgbClr val="006600"/>
                </a:solidFill>
                <a:latin typeface="Comic Sans MS" pitchFamily="66" charset="0"/>
              </a:rPr>
              <a:t> and </a:t>
            </a:r>
            <a:r>
              <a:rPr kumimoji="0" lang="es-ES_tradnl" sz="1300" dirty="0" err="1">
                <a:solidFill>
                  <a:srgbClr val="006600"/>
                </a:solidFill>
                <a:latin typeface="Comic Sans MS" pitchFamily="66" charset="0"/>
              </a:rPr>
              <a:t>Terminology</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for</a:t>
            </a:r>
            <a:r>
              <a:rPr kumimoji="0" lang="es-ES_tradnl" sz="1300" dirty="0">
                <a:solidFill>
                  <a:srgbClr val="006600"/>
                </a:solidFill>
                <a:latin typeface="Comic Sans MS" pitchFamily="66" charset="0"/>
              </a:rPr>
              <a:t> </a:t>
            </a:r>
            <a:r>
              <a:rPr kumimoji="0" lang="es-ES_tradnl" sz="1300" dirty="0" err="1">
                <a:solidFill>
                  <a:srgbClr val="006600"/>
                </a:solidFill>
                <a:latin typeface="Comic Sans MS" pitchFamily="66" charset="0"/>
              </a:rPr>
              <a:t>Synchronization</a:t>
            </a:r>
            <a:r>
              <a:rPr kumimoji="0" lang="es-ES_tradnl" sz="1300" dirty="0">
                <a:solidFill>
                  <a:srgbClr val="006600"/>
                </a:solidFill>
                <a:latin typeface="Comic Sans MS" pitchFamily="66" charset="0"/>
              </a:rPr>
              <a:t> Networks. Geneva, </a:t>
            </a:r>
            <a:r>
              <a:rPr kumimoji="0" lang="es-ES_tradnl" sz="1300" dirty="0" err="1">
                <a:solidFill>
                  <a:srgbClr val="006600"/>
                </a:solidFill>
                <a:latin typeface="Comic Sans MS" pitchFamily="66" charset="0"/>
              </a:rPr>
              <a:t>August</a:t>
            </a:r>
            <a:r>
              <a:rPr kumimoji="0" lang="es-ES_tradnl" sz="1300" dirty="0">
                <a:solidFill>
                  <a:srgbClr val="006600"/>
                </a:solidFill>
                <a:latin typeface="Comic Sans MS" pitchFamily="66" charset="0"/>
              </a:rPr>
              <a:t> 1996.</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Text Box 2"/>
          <p:cNvSpPr txBox="1">
            <a:spLocks noChangeArrowheads="1"/>
          </p:cNvSpPr>
          <p:nvPr/>
        </p:nvSpPr>
        <p:spPr bwMode="auto">
          <a:xfrm>
            <a:off x="0" y="3284538"/>
            <a:ext cx="9144000" cy="579437"/>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b="1" dirty="0">
                <a:solidFill>
                  <a:schemeClr val="accent5">
                    <a:lumMod val="50000"/>
                  </a:schemeClr>
                </a:solidFill>
                <a:effectLst>
                  <a:outerShdw blurRad="38100" dist="38100" dir="2700000" algn="tl">
                    <a:srgbClr val="000000">
                      <a:alpha val="43137"/>
                    </a:srgbClr>
                  </a:outerShdw>
                </a:effectLst>
                <a:latin typeface="Arial" charset="0"/>
              </a:rPr>
              <a:t>Métodos de medición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5826" name="Rectangle 2"/>
          <p:cNvSpPr>
            <a:spLocks noChangeArrowheads="1"/>
          </p:cNvSpPr>
          <p:nvPr/>
        </p:nvSpPr>
        <p:spPr bwMode="auto">
          <a:xfrm>
            <a:off x="1043608" y="434934"/>
            <a:ext cx="7900312"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Método de medición directa de frecuencia</a:t>
            </a:r>
          </a:p>
        </p:txBody>
      </p:sp>
      <p:pic>
        <p:nvPicPr>
          <p:cNvPr id="845828" name="Picture 4"/>
          <p:cNvPicPr>
            <a:picLocks noChangeAspect="1" noChangeArrowheads="1"/>
          </p:cNvPicPr>
          <p:nvPr/>
        </p:nvPicPr>
        <p:blipFill>
          <a:blip r:embed="rId3"/>
          <a:srcRect/>
          <a:stretch>
            <a:fillRect/>
          </a:stretch>
        </p:blipFill>
        <p:spPr bwMode="auto">
          <a:xfrm>
            <a:off x="323850" y="3946525"/>
            <a:ext cx="2447925" cy="835025"/>
          </a:xfrm>
          <a:prstGeom prst="rect">
            <a:avLst/>
          </a:prstGeom>
          <a:noFill/>
          <a:ln w="9525">
            <a:noFill/>
            <a:miter lim="800000"/>
            <a:headEnd/>
            <a:tailEnd/>
          </a:ln>
          <a:effectLst>
            <a:outerShdw dist="107763" dir="18900000" algn="ctr" rotWithShape="0">
              <a:schemeClr val="bg2">
                <a:alpha val="50000"/>
              </a:schemeClr>
            </a:outerShdw>
          </a:effectLst>
        </p:spPr>
      </p:pic>
      <p:sp>
        <p:nvSpPr>
          <p:cNvPr id="845829" name="Freeform 5"/>
          <p:cNvSpPr>
            <a:spLocks/>
          </p:cNvSpPr>
          <p:nvPr/>
        </p:nvSpPr>
        <p:spPr bwMode="auto">
          <a:xfrm>
            <a:off x="2338388" y="3968750"/>
            <a:ext cx="1595437" cy="1184275"/>
          </a:xfrm>
          <a:custGeom>
            <a:avLst/>
            <a:gdLst/>
            <a:ahLst/>
            <a:cxnLst>
              <a:cxn ang="0">
                <a:pos x="47" y="380"/>
              </a:cxn>
              <a:cxn ang="0">
                <a:pos x="67" y="692"/>
              </a:cxn>
              <a:cxn ang="0">
                <a:pos x="451" y="706"/>
              </a:cxn>
              <a:cxn ang="0">
                <a:pos x="375" y="586"/>
              </a:cxn>
              <a:cxn ang="0">
                <a:pos x="581" y="445"/>
              </a:cxn>
              <a:cxn ang="0">
                <a:pos x="635" y="54"/>
              </a:cxn>
              <a:cxn ang="0">
                <a:pos x="1005" y="119"/>
              </a:cxn>
            </a:cxnLst>
            <a:rect l="0" t="0" r="r" b="b"/>
            <a:pathLst>
              <a:path w="1005" h="746">
                <a:moveTo>
                  <a:pt x="47" y="380"/>
                </a:moveTo>
                <a:cubicBezTo>
                  <a:pt x="50" y="432"/>
                  <a:pt x="0" y="638"/>
                  <a:pt x="67" y="692"/>
                </a:cubicBezTo>
                <a:cubicBezTo>
                  <a:pt x="134" y="746"/>
                  <a:pt x="400" y="724"/>
                  <a:pt x="451" y="706"/>
                </a:cubicBezTo>
                <a:cubicBezTo>
                  <a:pt x="502" y="688"/>
                  <a:pt x="353" y="630"/>
                  <a:pt x="375" y="586"/>
                </a:cubicBezTo>
                <a:cubicBezTo>
                  <a:pt x="397" y="542"/>
                  <a:pt x="538" y="534"/>
                  <a:pt x="581" y="445"/>
                </a:cubicBezTo>
                <a:cubicBezTo>
                  <a:pt x="624" y="356"/>
                  <a:pt x="564" y="108"/>
                  <a:pt x="635" y="54"/>
                </a:cubicBezTo>
                <a:cubicBezTo>
                  <a:pt x="706" y="0"/>
                  <a:pt x="928" y="106"/>
                  <a:pt x="1005" y="119"/>
                </a:cubicBezTo>
              </a:path>
            </a:pathLst>
          </a:custGeom>
          <a:noFill/>
          <a:ln w="19050" cap="flat" cmpd="sng">
            <a:solidFill>
              <a:srgbClr val="C00000"/>
            </a:solidFill>
            <a:prstDash val="solid"/>
            <a:round/>
            <a:headEnd/>
            <a:tailEnd/>
          </a:ln>
          <a:effectLst/>
        </p:spPr>
        <p:txBody>
          <a:bodyPr/>
          <a:lstStyle/>
          <a:p>
            <a:endParaRPr lang="es-MX"/>
          </a:p>
        </p:txBody>
      </p:sp>
      <p:pic>
        <p:nvPicPr>
          <p:cNvPr id="845830" name="Picture 6"/>
          <p:cNvPicPr>
            <a:picLocks noChangeAspect="1" noChangeArrowheads="1"/>
          </p:cNvPicPr>
          <p:nvPr/>
        </p:nvPicPr>
        <p:blipFill>
          <a:blip r:embed="rId4"/>
          <a:srcRect/>
          <a:stretch>
            <a:fillRect/>
          </a:stretch>
        </p:blipFill>
        <p:spPr bwMode="auto">
          <a:xfrm>
            <a:off x="6948488" y="3454400"/>
            <a:ext cx="1584325" cy="1198563"/>
          </a:xfrm>
          <a:prstGeom prst="rect">
            <a:avLst/>
          </a:prstGeom>
          <a:noFill/>
          <a:ln w="9525">
            <a:noFill/>
            <a:miter lim="800000"/>
            <a:headEnd/>
            <a:tailEnd/>
          </a:ln>
          <a:effectLst>
            <a:outerShdw dist="107763" dir="18900000" algn="ctr" rotWithShape="0">
              <a:schemeClr val="bg2">
                <a:alpha val="50000"/>
              </a:schemeClr>
            </a:outerShdw>
          </a:effectLst>
        </p:spPr>
      </p:pic>
      <p:pic>
        <p:nvPicPr>
          <p:cNvPr id="845831" name="Picture 7"/>
          <p:cNvPicPr>
            <a:picLocks noChangeAspect="1" noChangeArrowheads="1"/>
          </p:cNvPicPr>
          <p:nvPr/>
        </p:nvPicPr>
        <p:blipFill>
          <a:blip r:embed="rId5"/>
          <a:srcRect/>
          <a:stretch>
            <a:fillRect/>
          </a:stretch>
        </p:blipFill>
        <p:spPr bwMode="auto">
          <a:xfrm>
            <a:off x="3059113" y="1468438"/>
            <a:ext cx="2717800" cy="1871662"/>
          </a:xfrm>
          <a:prstGeom prst="rect">
            <a:avLst/>
          </a:prstGeom>
          <a:noFill/>
          <a:ln w="9525">
            <a:noFill/>
            <a:miter lim="800000"/>
            <a:headEnd/>
            <a:tailEnd/>
          </a:ln>
          <a:effectLst/>
        </p:spPr>
      </p:pic>
      <p:pic>
        <p:nvPicPr>
          <p:cNvPr id="845832" name="Picture 8"/>
          <p:cNvPicPr>
            <a:picLocks noChangeAspect="1" noChangeArrowheads="1"/>
          </p:cNvPicPr>
          <p:nvPr/>
        </p:nvPicPr>
        <p:blipFill>
          <a:blip r:embed="rId6"/>
          <a:srcRect/>
          <a:stretch>
            <a:fillRect/>
          </a:stretch>
        </p:blipFill>
        <p:spPr bwMode="auto">
          <a:xfrm>
            <a:off x="3419475" y="3905250"/>
            <a:ext cx="2089150" cy="889000"/>
          </a:xfrm>
          <a:prstGeom prst="rect">
            <a:avLst/>
          </a:prstGeom>
          <a:noFill/>
          <a:ln w="9525">
            <a:noFill/>
            <a:miter lim="800000"/>
            <a:headEnd/>
            <a:tailEnd/>
          </a:ln>
          <a:effectLst>
            <a:outerShdw dist="107763" dir="18900000" algn="ctr" rotWithShape="0">
              <a:schemeClr val="bg2">
                <a:alpha val="50000"/>
              </a:schemeClr>
            </a:outerShdw>
          </a:effectLst>
        </p:spPr>
      </p:pic>
      <p:sp>
        <p:nvSpPr>
          <p:cNvPr id="845833" name="Freeform 9"/>
          <p:cNvSpPr>
            <a:spLocks/>
          </p:cNvSpPr>
          <p:nvPr/>
        </p:nvSpPr>
        <p:spPr bwMode="auto">
          <a:xfrm>
            <a:off x="5065713" y="4221163"/>
            <a:ext cx="2471737" cy="1271587"/>
          </a:xfrm>
          <a:custGeom>
            <a:avLst/>
            <a:gdLst/>
            <a:ahLst/>
            <a:cxnLst>
              <a:cxn ang="0">
                <a:pos x="1322" y="0"/>
              </a:cxn>
              <a:cxn ang="0">
                <a:pos x="1277" y="454"/>
              </a:cxn>
              <a:cxn ang="0">
                <a:pos x="1413" y="726"/>
              </a:cxn>
              <a:cxn ang="0">
                <a:pos x="415" y="771"/>
              </a:cxn>
              <a:cxn ang="0">
                <a:pos x="596" y="544"/>
              </a:cxn>
              <a:cxn ang="0">
                <a:pos x="97" y="408"/>
              </a:cxn>
              <a:cxn ang="0">
                <a:pos x="15" y="232"/>
              </a:cxn>
            </a:cxnLst>
            <a:rect l="0" t="0" r="r" b="b"/>
            <a:pathLst>
              <a:path w="1557" h="801">
                <a:moveTo>
                  <a:pt x="1322" y="0"/>
                </a:moveTo>
                <a:cubicBezTo>
                  <a:pt x="1292" y="166"/>
                  <a:pt x="1262" y="333"/>
                  <a:pt x="1277" y="454"/>
                </a:cubicBezTo>
                <a:cubicBezTo>
                  <a:pt x="1292" y="575"/>
                  <a:pt x="1557" y="673"/>
                  <a:pt x="1413" y="726"/>
                </a:cubicBezTo>
                <a:cubicBezTo>
                  <a:pt x="1269" y="779"/>
                  <a:pt x="551" y="801"/>
                  <a:pt x="415" y="771"/>
                </a:cubicBezTo>
                <a:cubicBezTo>
                  <a:pt x="279" y="741"/>
                  <a:pt x="649" y="604"/>
                  <a:pt x="596" y="544"/>
                </a:cubicBezTo>
                <a:cubicBezTo>
                  <a:pt x="543" y="484"/>
                  <a:pt x="194" y="460"/>
                  <a:pt x="97" y="408"/>
                </a:cubicBezTo>
                <a:cubicBezTo>
                  <a:pt x="0" y="356"/>
                  <a:pt x="32" y="269"/>
                  <a:pt x="15" y="232"/>
                </a:cubicBezTo>
              </a:path>
            </a:pathLst>
          </a:custGeom>
          <a:noFill/>
          <a:ln w="19050" cap="flat" cmpd="sng">
            <a:solidFill>
              <a:srgbClr val="C00000"/>
            </a:solidFill>
            <a:prstDash val="solid"/>
            <a:round/>
            <a:headEnd/>
            <a:tailEnd/>
          </a:ln>
          <a:effectLst/>
        </p:spPr>
        <p:txBody>
          <a:bodyPr/>
          <a:lstStyle/>
          <a:p>
            <a:endParaRPr lang="es-MX"/>
          </a:p>
        </p:txBody>
      </p:sp>
      <p:sp>
        <p:nvSpPr>
          <p:cNvPr id="845834" name="Freeform 10"/>
          <p:cNvSpPr>
            <a:spLocks/>
          </p:cNvSpPr>
          <p:nvPr/>
        </p:nvSpPr>
        <p:spPr bwMode="auto">
          <a:xfrm>
            <a:off x="5364163" y="2552700"/>
            <a:ext cx="900112" cy="2400300"/>
          </a:xfrm>
          <a:custGeom>
            <a:avLst/>
            <a:gdLst/>
            <a:ahLst/>
            <a:cxnLst>
              <a:cxn ang="0">
                <a:pos x="136" y="870"/>
              </a:cxn>
              <a:cxn ang="0">
                <a:pos x="181" y="1414"/>
              </a:cxn>
              <a:cxn ang="0">
                <a:pos x="544" y="1459"/>
              </a:cxn>
              <a:cxn ang="0">
                <a:pos x="317" y="1368"/>
              </a:cxn>
              <a:cxn ang="0">
                <a:pos x="181" y="1142"/>
              </a:cxn>
              <a:cxn ang="0">
                <a:pos x="181" y="189"/>
              </a:cxn>
              <a:cxn ang="0">
                <a:pos x="0" y="8"/>
              </a:cxn>
            </a:cxnLst>
            <a:rect l="0" t="0" r="r" b="b"/>
            <a:pathLst>
              <a:path w="567" h="1512">
                <a:moveTo>
                  <a:pt x="136" y="870"/>
                </a:moveTo>
                <a:cubicBezTo>
                  <a:pt x="124" y="1093"/>
                  <a:pt x="113" y="1316"/>
                  <a:pt x="181" y="1414"/>
                </a:cubicBezTo>
                <a:cubicBezTo>
                  <a:pt x="249" y="1512"/>
                  <a:pt x="521" y="1467"/>
                  <a:pt x="544" y="1459"/>
                </a:cubicBezTo>
                <a:cubicBezTo>
                  <a:pt x="567" y="1451"/>
                  <a:pt x="378" y="1421"/>
                  <a:pt x="317" y="1368"/>
                </a:cubicBezTo>
                <a:cubicBezTo>
                  <a:pt x="256" y="1315"/>
                  <a:pt x="204" y="1338"/>
                  <a:pt x="181" y="1142"/>
                </a:cubicBezTo>
                <a:cubicBezTo>
                  <a:pt x="158" y="946"/>
                  <a:pt x="211" y="378"/>
                  <a:pt x="181" y="189"/>
                </a:cubicBezTo>
                <a:cubicBezTo>
                  <a:pt x="151" y="0"/>
                  <a:pt x="75" y="4"/>
                  <a:pt x="0" y="8"/>
                </a:cubicBezTo>
              </a:path>
            </a:pathLst>
          </a:custGeom>
          <a:noFill/>
          <a:ln w="19050" cap="flat" cmpd="sng">
            <a:solidFill>
              <a:srgbClr val="C00000"/>
            </a:solidFill>
            <a:prstDash val="solid"/>
            <a:round/>
            <a:headEnd/>
            <a:tailEnd/>
          </a:ln>
          <a:effectLst/>
        </p:spPr>
        <p:txBody>
          <a:bodyPr/>
          <a:lstStyle/>
          <a:p>
            <a:endParaRPr lang="es-MX"/>
          </a:p>
        </p:txBody>
      </p:sp>
      <p:sp>
        <p:nvSpPr>
          <p:cNvPr id="845835" name="Text Box 11"/>
          <p:cNvSpPr txBox="1">
            <a:spLocks noChangeArrowheads="1"/>
          </p:cNvSpPr>
          <p:nvPr/>
        </p:nvSpPr>
        <p:spPr bwMode="auto">
          <a:xfrm>
            <a:off x="6659563" y="5557131"/>
            <a:ext cx="1873250" cy="792909"/>
          </a:xfrm>
          <a:prstGeom prst="rect">
            <a:avLst/>
          </a:prstGeom>
          <a:noFill/>
          <a:ln w="9525" algn="ctr">
            <a:noFill/>
            <a:miter lim="800000"/>
            <a:headEnd/>
            <a:tailEnd/>
          </a:ln>
          <a:effectLst/>
        </p:spPr>
        <p:txBody>
          <a:bodyPr>
            <a:spAutoFit/>
          </a:bodyPr>
          <a:lstStyle/>
          <a:p>
            <a:pPr algn="ctr" eaLnBrk="1" hangingPunct="1">
              <a:lnSpc>
                <a:spcPct val="60000"/>
              </a:lnSpc>
              <a:spcBef>
                <a:spcPct val="50000"/>
              </a:spcBef>
            </a:pPr>
            <a:r>
              <a:rPr kumimoji="0" lang="es-ES" sz="1600" dirty="0">
                <a:solidFill>
                  <a:schemeClr val="accent5">
                    <a:lumMod val="50000"/>
                  </a:schemeClr>
                </a:solidFill>
              </a:rPr>
              <a:t>Frecuencia </a:t>
            </a:r>
          </a:p>
          <a:p>
            <a:pPr algn="ctr" eaLnBrk="1" hangingPunct="1">
              <a:lnSpc>
                <a:spcPct val="60000"/>
              </a:lnSpc>
              <a:spcBef>
                <a:spcPct val="50000"/>
              </a:spcBef>
            </a:pPr>
            <a:r>
              <a:rPr kumimoji="0" lang="es-ES" sz="1600" dirty="0">
                <a:solidFill>
                  <a:schemeClr val="accent5">
                    <a:lumMod val="50000"/>
                  </a:schemeClr>
                </a:solidFill>
              </a:rPr>
              <a:t>Bajo</a:t>
            </a:r>
          </a:p>
          <a:p>
            <a:pPr algn="ctr" eaLnBrk="1" hangingPunct="1">
              <a:lnSpc>
                <a:spcPct val="60000"/>
              </a:lnSpc>
              <a:spcBef>
                <a:spcPct val="50000"/>
              </a:spcBef>
            </a:pPr>
            <a:r>
              <a:rPr kumimoji="0" lang="es-ES" sz="1600" dirty="0">
                <a:solidFill>
                  <a:schemeClr val="accent5">
                    <a:lumMod val="50000"/>
                  </a:schemeClr>
                </a:solidFill>
              </a:rPr>
              <a:t>Calibración</a:t>
            </a:r>
          </a:p>
        </p:txBody>
      </p:sp>
      <p:sp>
        <p:nvSpPr>
          <p:cNvPr id="845836" name="Text Box 12"/>
          <p:cNvSpPr txBox="1">
            <a:spLocks noChangeArrowheads="1"/>
          </p:cNvSpPr>
          <p:nvPr/>
        </p:nvSpPr>
        <p:spPr bwMode="auto">
          <a:xfrm>
            <a:off x="5940425" y="1773238"/>
            <a:ext cx="1873250" cy="635943"/>
          </a:xfrm>
          <a:prstGeom prst="rect">
            <a:avLst/>
          </a:prstGeom>
          <a:noFill/>
          <a:ln w="9525" algn="ctr">
            <a:noFill/>
            <a:miter lim="800000"/>
            <a:headEnd/>
            <a:tailEnd/>
          </a:ln>
          <a:effectLst/>
        </p:spPr>
        <p:txBody>
          <a:bodyPr>
            <a:spAutoFit/>
          </a:bodyPr>
          <a:lstStyle/>
          <a:p>
            <a:pPr algn="ctr" eaLnBrk="1" hangingPunct="1">
              <a:lnSpc>
                <a:spcPct val="40000"/>
              </a:lnSpc>
              <a:spcBef>
                <a:spcPct val="50000"/>
              </a:spcBef>
            </a:pPr>
            <a:r>
              <a:rPr kumimoji="0" lang="es-ES" sz="1600" dirty="0" err="1">
                <a:solidFill>
                  <a:schemeClr val="accent5">
                    <a:lumMod val="50000"/>
                  </a:schemeClr>
                </a:solidFill>
              </a:rPr>
              <a:t>Interfase</a:t>
            </a:r>
            <a:endParaRPr kumimoji="0" lang="es-ES" sz="1600" dirty="0">
              <a:solidFill>
                <a:schemeClr val="accent5">
                  <a:lumMod val="50000"/>
                </a:schemeClr>
              </a:solidFill>
            </a:endParaRPr>
          </a:p>
          <a:p>
            <a:pPr algn="ctr" eaLnBrk="1" hangingPunct="1">
              <a:lnSpc>
                <a:spcPct val="35000"/>
              </a:lnSpc>
              <a:spcBef>
                <a:spcPct val="50000"/>
              </a:spcBef>
            </a:pPr>
            <a:r>
              <a:rPr kumimoji="0" lang="es-ES" sz="1600" dirty="0">
                <a:solidFill>
                  <a:schemeClr val="accent5">
                    <a:lumMod val="50000"/>
                  </a:schemeClr>
                </a:solidFill>
              </a:rPr>
              <a:t>de</a:t>
            </a:r>
          </a:p>
          <a:p>
            <a:pPr algn="ctr" eaLnBrk="1" hangingPunct="1">
              <a:lnSpc>
                <a:spcPct val="35000"/>
              </a:lnSpc>
              <a:spcBef>
                <a:spcPct val="50000"/>
              </a:spcBef>
            </a:pPr>
            <a:r>
              <a:rPr kumimoji="0" lang="es-ES" sz="1600" dirty="0">
                <a:solidFill>
                  <a:schemeClr val="accent5">
                    <a:lumMod val="50000"/>
                  </a:schemeClr>
                </a:solidFill>
              </a:rPr>
              <a:t> Comunicación</a:t>
            </a:r>
          </a:p>
        </p:txBody>
      </p:sp>
      <p:sp>
        <p:nvSpPr>
          <p:cNvPr id="845837" name="Text Box 13"/>
          <p:cNvSpPr txBox="1">
            <a:spLocks noChangeArrowheads="1"/>
          </p:cNvSpPr>
          <p:nvPr/>
        </p:nvSpPr>
        <p:spPr bwMode="auto">
          <a:xfrm>
            <a:off x="468313" y="4962546"/>
            <a:ext cx="1873250" cy="1069975"/>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600" dirty="0">
                <a:solidFill>
                  <a:schemeClr val="accent5">
                    <a:lumMod val="50000"/>
                  </a:schemeClr>
                </a:solidFill>
              </a:rPr>
              <a:t>Frecuencia Patrón para amarrar en frecuencia al frecuencímetro</a:t>
            </a:r>
          </a:p>
        </p:txBody>
      </p:sp>
      <p:sp>
        <p:nvSpPr>
          <p:cNvPr id="845838" name="Oval 14"/>
          <p:cNvSpPr>
            <a:spLocks noChangeArrowheads="1"/>
          </p:cNvSpPr>
          <p:nvPr/>
        </p:nvSpPr>
        <p:spPr bwMode="auto">
          <a:xfrm>
            <a:off x="2627313" y="1412875"/>
            <a:ext cx="3600450" cy="2232025"/>
          </a:xfrm>
          <a:prstGeom prst="ellipse">
            <a:avLst/>
          </a:prstGeom>
          <a:solidFill>
            <a:schemeClr val="accent1">
              <a:alpha val="13000"/>
            </a:schemeClr>
          </a:solidFill>
          <a:ln w="9525" algn="ctr">
            <a:solidFill>
              <a:schemeClr val="tx1"/>
            </a:solidFill>
            <a:round/>
            <a:headEnd/>
            <a:tailEnd/>
          </a:ln>
          <a:effectLst/>
        </p:spPr>
        <p:txBody>
          <a:bodyPr wrap="none" anchor="ctr"/>
          <a:lstStyle/>
          <a:p>
            <a:endParaRPr lang="es-MX"/>
          </a:p>
        </p:txBody>
      </p:sp>
      <p:sp>
        <p:nvSpPr>
          <p:cNvPr id="845839" name="Line 15"/>
          <p:cNvSpPr>
            <a:spLocks noChangeShapeType="1"/>
          </p:cNvSpPr>
          <p:nvPr/>
        </p:nvSpPr>
        <p:spPr bwMode="auto">
          <a:xfrm flipV="1">
            <a:off x="2195513" y="5145110"/>
            <a:ext cx="623863" cy="681035"/>
          </a:xfrm>
          <a:prstGeom prst="line">
            <a:avLst/>
          </a:prstGeom>
          <a:noFill/>
          <a:ln w="9525">
            <a:solidFill>
              <a:schemeClr val="bg1"/>
            </a:solidFill>
            <a:round/>
            <a:headEnd/>
            <a:tailEnd type="triangle" w="med" len="med"/>
          </a:ln>
          <a:effectLst/>
        </p:spPr>
        <p:txBody>
          <a:bodyPr/>
          <a:lstStyle/>
          <a:p>
            <a:endParaRPr lang="es-MX">
              <a:solidFill>
                <a:schemeClr val="accent5">
                  <a:lumMod val="50000"/>
                </a:schemeClr>
              </a:solidFill>
            </a:endParaRPr>
          </a:p>
        </p:txBody>
      </p:sp>
      <p:sp>
        <p:nvSpPr>
          <p:cNvPr id="845840" name="Line 16"/>
          <p:cNvSpPr>
            <a:spLocks noChangeShapeType="1"/>
          </p:cNvSpPr>
          <p:nvPr/>
        </p:nvSpPr>
        <p:spPr bwMode="auto">
          <a:xfrm flipH="1">
            <a:off x="5724525" y="2492375"/>
            <a:ext cx="863600" cy="1008063"/>
          </a:xfrm>
          <a:prstGeom prst="line">
            <a:avLst/>
          </a:prstGeom>
          <a:noFill/>
          <a:ln w="9525">
            <a:solidFill>
              <a:srgbClr val="C00000"/>
            </a:solidFill>
            <a:round/>
            <a:headEnd/>
            <a:tailEnd type="triangle" w="med" len="med"/>
          </a:ln>
          <a:effectLst/>
        </p:spPr>
        <p:txBody>
          <a:bodyPr/>
          <a:lstStyle/>
          <a:p>
            <a:endParaRPr lang="es-MX"/>
          </a:p>
        </p:txBody>
      </p:sp>
      <p:sp>
        <p:nvSpPr>
          <p:cNvPr id="845841" name="Line 17"/>
          <p:cNvSpPr>
            <a:spLocks noChangeShapeType="1"/>
          </p:cNvSpPr>
          <p:nvPr/>
        </p:nvSpPr>
        <p:spPr bwMode="auto">
          <a:xfrm flipH="1" flipV="1">
            <a:off x="6372225" y="5701594"/>
            <a:ext cx="720725" cy="360362"/>
          </a:xfrm>
          <a:prstGeom prst="line">
            <a:avLst/>
          </a:prstGeom>
          <a:noFill/>
          <a:ln w="9525">
            <a:solidFill>
              <a:schemeClr val="bg1"/>
            </a:solidFill>
            <a:round/>
            <a:headEnd/>
            <a:tailEnd type="triangle" w="med" len="med"/>
          </a:ln>
          <a:effectLst/>
        </p:spPr>
        <p:txBody>
          <a:bodyPr/>
          <a:lstStyle/>
          <a:p>
            <a:endParaRPr lang="es-MX">
              <a:solidFill>
                <a:schemeClr val="accent5">
                  <a:lumMod val="50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5830"/>
                                        </p:tgtEl>
                                        <p:attrNameLst>
                                          <p:attrName>style.visibility</p:attrName>
                                        </p:attrNameLst>
                                      </p:cBhvr>
                                      <p:to>
                                        <p:strVal val="visible"/>
                                      </p:to>
                                    </p:set>
                                    <p:anim calcmode="lin" valueType="num">
                                      <p:cBhvr additive="base">
                                        <p:cTn id="7" dur="500" fill="hold"/>
                                        <p:tgtEl>
                                          <p:spTgt spid="845830"/>
                                        </p:tgtEl>
                                        <p:attrNameLst>
                                          <p:attrName>ppt_x</p:attrName>
                                        </p:attrNameLst>
                                      </p:cBhvr>
                                      <p:tavLst>
                                        <p:tav tm="0">
                                          <p:val>
                                            <p:strVal val="0-#ppt_w/2"/>
                                          </p:val>
                                        </p:tav>
                                        <p:tav tm="100000">
                                          <p:val>
                                            <p:strVal val="#ppt_x"/>
                                          </p:val>
                                        </p:tav>
                                      </p:tavLst>
                                    </p:anim>
                                    <p:anim calcmode="lin" valueType="num">
                                      <p:cBhvr additive="base">
                                        <p:cTn id="8" dur="500" fill="hold"/>
                                        <p:tgtEl>
                                          <p:spTgt spid="8458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45832"/>
                                        </p:tgtEl>
                                        <p:attrNameLst>
                                          <p:attrName>style.visibility</p:attrName>
                                        </p:attrNameLst>
                                      </p:cBhvr>
                                      <p:to>
                                        <p:strVal val="visible"/>
                                      </p:to>
                                    </p:set>
                                    <p:anim calcmode="lin" valueType="num">
                                      <p:cBhvr additive="base">
                                        <p:cTn id="13" dur="500" fill="hold"/>
                                        <p:tgtEl>
                                          <p:spTgt spid="845832"/>
                                        </p:tgtEl>
                                        <p:attrNameLst>
                                          <p:attrName>ppt_x</p:attrName>
                                        </p:attrNameLst>
                                      </p:cBhvr>
                                      <p:tavLst>
                                        <p:tav tm="0">
                                          <p:val>
                                            <p:strVal val="0-#ppt_w/2"/>
                                          </p:val>
                                        </p:tav>
                                        <p:tav tm="100000">
                                          <p:val>
                                            <p:strVal val="#ppt_x"/>
                                          </p:val>
                                        </p:tav>
                                      </p:tavLst>
                                    </p:anim>
                                    <p:anim calcmode="lin" valueType="num">
                                      <p:cBhvr additive="base">
                                        <p:cTn id="14" dur="500" fill="hold"/>
                                        <p:tgtEl>
                                          <p:spTgt spid="84583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845833"/>
                                        </p:tgtEl>
                                        <p:attrNameLst>
                                          <p:attrName>style.visibility</p:attrName>
                                        </p:attrNameLst>
                                      </p:cBhvr>
                                      <p:to>
                                        <p:strVal val="visible"/>
                                      </p:to>
                                    </p:set>
                                    <p:animEffect transition="in" filter="wipe(right)">
                                      <p:cBhvr>
                                        <p:cTn id="18" dur="1000"/>
                                        <p:tgtEl>
                                          <p:spTgt spid="845833"/>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845835"/>
                                        </p:tgtEl>
                                        <p:attrNameLst>
                                          <p:attrName>style.visibility</p:attrName>
                                        </p:attrNameLst>
                                      </p:cBhvr>
                                      <p:to>
                                        <p:strVal val="visible"/>
                                      </p:to>
                                    </p:set>
                                    <p:anim calcmode="lin" valueType="num">
                                      <p:cBhvr>
                                        <p:cTn id="22" dur="500" fill="hold"/>
                                        <p:tgtEl>
                                          <p:spTgt spid="845835"/>
                                        </p:tgtEl>
                                        <p:attrNameLst>
                                          <p:attrName>ppt_w</p:attrName>
                                        </p:attrNameLst>
                                      </p:cBhvr>
                                      <p:tavLst>
                                        <p:tav tm="0">
                                          <p:val>
                                            <p:fltVal val="0"/>
                                          </p:val>
                                        </p:tav>
                                        <p:tav tm="100000">
                                          <p:val>
                                            <p:strVal val="#ppt_w"/>
                                          </p:val>
                                        </p:tav>
                                      </p:tavLst>
                                    </p:anim>
                                    <p:anim calcmode="lin" valueType="num">
                                      <p:cBhvr>
                                        <p:cTn id="23" dur="500" fill="hold"/>
                                        <p:tgtEl>
                                          <p:spTgt spid="845835"/>
                                        </p:tgtEl>
                                        <p:attrNameLst>
                                          <p:attrName>ppt_h</p:attrName>
                                        </p:attrNameLst>
                                      </p:cBhvr>
                                      <p:tavLst>
                                        <p:tav tm="0">
                                          <p:val>
                                            <p:fltVal val="0"/>
                                          </p:val>
                                        </p:tav>
                                        <p:tav tm="100000">
                                          <p:val>
                                            <p:strVal val="#ppt_h"/>
                                          </p:val>
                                        </p:tav>
                                      </p:tavLst>
                                    </p:anim>
                                    <p:animEffect transition="in" filter="fade">
                                      <p:cBhvr>
                                        <p:cTn id="24" dur="500"/>
                                        <p:tgtEl>
                                          <p:spTgt spid="845835"/>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845841"/>
                                        </p:tgtEl>
                                        <p:attrNameLst>
                                          <p:attrName>style.visibility</p:attrName>
                                        </p:attrNameLst>
                                      </p:cBhvr>
                                      <p:to>
                                        <p:strVal val="visible"/>
                                      </p:to>
                                    </p:set>
                                    <p:animEffect transition="in" filter="wipe(down)">
                                      <p:cBhvr>
                                        <p:cTn id="28" dur="500"/>
                                        <p:tgtEl>
                                          <p:spTgt spid="84584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845828"/>
                                        </p:tgtEl>
                                        <p:attrNameLst>
                                          <p:attrName>style.visibility</p:attrName>
                                        </p:attrNameLst>
                                      </p:cBhvr>
                                      <p:to>
                                        <p:strVal val="visible"/>
                                      </p:to>
                                    </p:set>
                                    <p:anim calcmode="lin" valueType="num">
                                      <p:cBhvr additive="base">
                                        <p:cTn id="33" dur="500" fill="hold"/>
                                        <p:tgtEl>
                                          <p:spTgt spid="845828"/>
                                        </p:tgtEl>
                                        <p:attrNameLst>
                                          <p:attrName>ppt_x</p:attrName>
                                        </p:attrNameLst>
                                      </p:cBhvr>
                                      <p:tavLst>
                                        <p:tav tm="0">
                                          <p:val>
                                            <p:strVal val="0-#ppt_w/2"/>
                                          </p:val>
                                        </p:tav>
                                        <p:tav tm="100000">
                                          <p:val>
                                            <p:strVal val="#ppt_x"/>
                                          </p:val>
                                        </p:tav>
                                      </p:tavLst>
                                    </p:anim>
                                    <p:anim calcmode="lin" valueType="num">
                                      <p:cBhvr additive="base">
                                        <p:cTn id="34" dur="500" fill="hold"/>
                                        <p:tgtEl>
                                          <p:spTgt spid="845828"/>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845829"/>
                                        </p:tgtEl>
                                        <p:attrNameLst>
                                          <p:attrName>style.visibility</p:attrName>
                                        </p:attrNameLst>
                                      </p:cBhvr>
                                      <p:to>
                                        <p:strVal val="visible"/>
                                      </p:to>
                                    </p:set>
                                    <p:animEffect transition="in" filter="wipe(left)">
                                      <p:cBhvr>
                                        <p:cTn id="38" dur="2000"/>
                                        <p:tgtEl>
                                          <p:spTgt spid="845829"/>
                                        </p:tgtEl>
                                      </p:cBhvr>
                                    </p:animEffect>
                                  </p:childTnLst>
                                </p:cTn>
                              </p:par>
                            </p:childTnLst>
                          </p:cTn>
                        </p:par>
                        <p:par>
                          <p:cTn id="39" fill="hold">
                            <p:stCondLst>
                              <p:cond delay="2500"/>
                            </p:stCondLst>
                            <p:childTnLst>
                              <p:par>
                                <p:cTn id="40" presetID="53" presetClass="entr" presetSubtype="0" fill="hold" grpId="0" nodeType="afterEffect">
                                  <p:stCondLst>
                                    <p:cond delay="0"/>
                                  </p:stCondLst>
                                  <p:childTnLst>
                                    <p:set>
                                      <p:cBhvr>
                                        <p:cTn id="41" dur="1" fill="hold">
                                          <p:stCondLst>
                                            <p:cond delay="0"/>
                                          </p:stCondLst>
                                        </p:cTn>
                                        <p:tgtEl>
                                          <p:spTgt spid="845837"/>
                                        </p:tgtEl>
                                        <p:attrNameLst>
                                          <p:attrName>style.visibility</p:attrName>
                                        </p:attrNameLst>
                                      </p:cBhvr>
                                      <p:to>
                                        <p:strVal val="visible"/>
                                      </p:to>
                                    </p:set>
                                    <p:anim calcmode="lin" valueType="num">
                                      <p:cBhvr>
                                        <p:cTn id="42" dur="500" fill="hold"/>
                                        <p:tgtEl>
                                          <p:spTgt spid="845837"/>
                                        </p:tgtEl>
                                        <p:attrNameLst>
                                          <p:attrName>ppt_w</p:attrName>
                                        </p:attrNameLst>
                                      </p:cBhvr>
                                      <p:tavLst>
                                        <p:tav tm="0">
                                          <p:val>
                                            <p:fltVal val="0"/>
                                          </p:val>
                                        </p:tav>
                                        <p:tav tm="100000">
                                          <p:val>
                                            <p:strVal val="#ppt_w"/>
                                          </p:val>
                                        </p:tav>
                                      </p:tavLst>
                                    </p:anim>
                                    <p:anim calcmode="lin" valueType="num">
                                      <p:cBhvr>
                                        <p:cTn id="43" dur="500" fill="hold"/>
                                        <p:tgtEl>
                                          <p:spTgt spid="845837"/>
                                        </p:tgtEl>
                                        <p:attrNameLst>
                                          <p:attrName>ppt_h</p:attrName>
                                        </p:attrNameLst>
                                      </p:cBhvr>
                                      <p:tavLst>
                                        <p:tav tm="0">
                                          <p:val>
                                            <p:fltVal val="0"/>
                                          </p:val>
                                        </p:tav>
                                        <p:tav tm="100000">
                                          <p:val>
                                            <p:strVal val="#ppt_h"/>
                                          </p:val>
                                        </p:tav>
                                      </p:tavLst>
                                    </p:anim>
                                    <p:animEffect transition="in" filter="fade">
                                      <p:cBhvr>
                                        <p:cTn id="44" dur="500"/>
                                        <p:tgtEl>
                                          <p:spTgt spid="8458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45839"/>
                                        </p:tgtEl>
                                        <p:attrNameLst>
                                          <p:attrName>style.visibility</p:attrName>
                                        </p:attrNameLst>
                                      </p:cBhvr>
                                      <p:to>
                                        <p:strVal val="visible"/>
                                      </p:to>
                                    </p:set>
                                    <p:animEffect transition="in" filter="wipe(left)">
                                      <p:cBhvr>
                                        <p:cTn id="49" dur="500"/>
                                        <p:tgtEl>
                                          <p:spTgt spid="84583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845831"/>
                                        </p:tgtEl>
                                        <p:attrNameLst>
                                          <p:attrName>style.visibility</p:attrName>
                                        </p:attrNameLst>
                                      </p:cBhvr>
                                      <p:to>
                                        <p:strVal val="visible"/>
                                      </p:to>
                                    </p:set>
                                    <p:anim calcmode="lin" valueType="num">
                                      <p:cBhvr additive="base">
                                        <p:cTn id="54" dur="500" fill="hold"/>
                                        <p:tgtEl>
                                          <p:spTgt spid="845831"/>
                                        </p:tgtEl>
                                        <p:attrNameLst>
                                          <p:attrName>ppt_x</p:attrName>
                                        </p:attrNameLst>
                                      </p:cBhvr>
                                      <p:tavLst>
                                        <p:tav tm="0">
                                          <p:val>
                                            <p:strVal val="0-#ppt_w/2"/>
                                          </p:val>
                                        </p:tav>
                                        <p:tav tm="100000">
                                          <p:val>
                                            <p:strVal val="#ppt_x"/>
                                          </p:val>
                                        </p:tav>
                                      </p:tavLst>
                                    </p:anim>
                                    <p:anim calcmode="lin" valueType="num">
                                      <p:cBhvr additive="base">
                                        <p:cTn id="55" dur="500" fill="hold"/>
                                        <p:tgtEl>
                                          <p:spTgt spid="845831"/>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845834"/>
                                        </p:tgtEl>
                                        <p:attrNameLst>
                                          <p:attrName>style.visibility</p:attrName>
                                        </p:attrNameLst>
                                      </p:cBhvr>
                                      <p:to>
                                        <p:strVal val="visible"/>
                                      </p:to>
                                    </p:set>
                                    <p:animEffect transition="in" filter="wipe(up)">
                                      <p:cBhvr>
                                        <p:cTn id="59" dur="500"/>
                                        <p:tgtEl>
                                          <p:spTgt spid="845834"/>
                                        </p:tgtEl>
                                      </p:cBhvr>
                                    </p:animEffect>
                                  </p:childTnLst>
                                </p:cTn>
                              </p:par>
                            </p:childTnLst>
                          </p:cTn>
                        </p:par>
                        <p:par>
                          <p:cTn id="60" fill="hold">
                            <p:stCondLst>
                              <p:cond delay="1000"/>
                            </p:stCondLst>
                            <p:childTnLst>
                              <p:par>
                                <p:cTn id="61" presetID="53" presetClass="entr" presetSubtype="0" fill="hold" grpId="0" nodeType="afterEffect">
                                  <p:stCondLst>
                                    <p:cond delay="0"/>
                                  </p:stCondLst>
                                  <p:childTnLst>
                                    <p:set>
                                      <p:cBhvr>
                                        <p:cTn id="62" dur="1" fill="hold">
                                          <p:stCondLst>
                                            <p:cond delay="0"/>
                                          </p:stCondLst>
                                        </p:cTn>
                                        <p:tgtEl>
                                          <p:spTgt spid="845836"/>
                                        </p:tgtEl>
                                        <p:attrNameLst>
                                          <p:attrName>style.visibility</p:attrName>
                                        </p:attrNameLst>
                                      </p:cBhvr>
                                      <p:to>
                                        <p:strVal val="visible"/>
                                      </p:to>
                                    </p:set>
                                    <p:anim calcmode="lin" valueType="num">
                                      <p:cBhvr>
                                        <p:cTn id="63" dur="500" fill="hold"/>
                                        <p:tgtEl>
                                          <p:spTgt spid="845836"/>
                                        </p:tgtEl>
                                        <p:attrNameLst>
                                          <p:attrName>ppt_w</p:attrName>
                                        </p:attrNameLst>
                                      </p:cBhvr>
                                      <p:tavLst>
                                        <p:tav tm="0">
                                          <p:val>
                                            <p:fltVal val="0"/>
                                          </p:val>
                                        </p:tav>
                                        <p:tav tm="100000">
                                          <p:val>
                                            <p:strVal val="#ppt_w"/>
                                          </p:val>
                                        </p:tav>
                                      </p:tavLst>
                                    </p:anim>
                                    <p:anim calcmode="lin" valueType="num">
                                      <p:cBhvr>
                                        <p:cTn id="64" dur="500" fill="hold"/>
                                        <p:tgtEl>
                                          <p:spTgt spid="845836"/>
                                        </p:tgtEl>
                                        <p:attrNameLst>
                                          <p:attrName>ppt_h</p:attrName>
                                        </p:attrNameLst>
                                      </p:cBhvr>
                                      <p:tavLst>
                                        <p:tav tm="0">
                                          <p:val>
                                            <p:fltVal val="0"/>
                                          </p:val>
                                        </p:tav>
                                        <p:tav tm="100000">
                                          <p:val>
                                            <p:strVal val="#ppt_h"/>
                                          </p:val>
                                        </p:tav>
                                      </p:tavLst>
                                    </p:anim>
                                    <p:animEffect transition="in" filter="fade">
                                      <p:cBhvr>
                                        <p:cTn id="65" dur="500"/>
                                        <p:tgtEl>
                                          <p:spTgt spid="845836"/>
                                        </p:tgtEl>
                                      </p:cBhvr>
                                    </p:animEffect>
                                  </p:childTnLst>
                                </p:cTn>
                              </p:par>
                            </p:childTnLst>
                          </p:cTn>
                        </p:par>
                        <p:par>
                          <p:cTn id="66" fill="hold">
                            <p:stCondLst>
                              <p:cond delay="1500"/>
                            </p:stCondLst>
                            <p:childTnLst>
                              <p:par>
                                <p:cTn id="67" presetID="22" presetClass="entr" presetSubtype="2" fill="hold" grpId="0" nodeType="afterEffect">
                                  <p:stCondLst>
                                    <p:cond delay="0"/>
                                  </p:stCondLst>
                                  <p:childTnLst>
                                    <p:set>
                                      <p:cBhvr>
                                        <p:cTn id="68" dur="1" fill="hold">
                                          <p:stCondLst>
                                            <p:cond delay="0"/>
                                          </p:stCondLst>
                                        </p:cTn>
                                        <p:tgtEl>
                                          <p:spTgt spid="845840"/>
                                        </p:tgtEl>
                                        <p:attrNameLst>
                                          <p:attrName>style.visibility</p:attrName>
                                        </p:attrNameLst>
                                      </p:cBhvr>
                                      <p:to>
                                        <p:strVal val="visible"/>
                                      </p:to>
                                    </p:set>
                                    <p:animEffect transition="in" filter="wipe(right)">
                                      <p:cBhvr>
                                        <p:cTn id="69" dur="500"/>
                                        <p:tgtEl>
                                          <p:spTgt spid="845840"/>
                                        </p:tgtEl>
                                      </p:cBhvr>
                                    </p:animEffect>
                                  </p:childTnLst>
                                </p:cTn>
                              </p:par>
                            </p:childTnLst>
                          </p:cTn>
                        </p:par>
                        <p:par>
                          <p:cTn id="70" fill="hold">
                            <p:stCondLst>
                              <p:cond delay="2000"/>
                            </p:stCondLst>
                            <p:childTnLst>
                              <p:par>
                                <p:cTn id="71" presetID="19" presetClass="entr" presetSubtype="10" fill="hold" grpId="0" nodeType="afterEffect">
                                  <p:stCondLst>
                                    <p:cond delay="500"/>
                                  </p:stCondLst>
                                  <p:childTnLst>
                                    <p:set>
                                      <p:cBhvr>
                                        <p:cTn id="72" dur="1" fill="hold">
                                          <p:stCondLst>
                                            <p:cond delay="0"/>
                                          </p:stCondLst>
                                        </p:cTn>
                                        <p:tgtEl>
                                          <p:spTgt spid="845838"/>
                                        </p:tgtEl>
                                        <p:attrNameLst>
                                          <p:attrName>style.visibility</p:attrName>
                                        </p:attrNameLst>
                                      </p:cBhvr>
                                      <p:to>
                                        <p:strVal val="visible"/>
                                      </p:to>
                                    </p:set>
                                    <p:anim calcmode="lin" valueType="num">
                                      <p:cBhvr>
                                        <p:cTn id="73" dur="5000" fill="hold"/>
                                        <p:tgtEl>
                                          <p:spTgt spid="845838"/>
                                        </p:tgtEl>
                                        <p:attrNameLst>
                                          <p:attrName>ppt_w</p:attrName>
                                        </p:attrNameLst>
                                      </p:cBhvr>
                                      <p:tavLst>
                                        <p:tav tm="0" fmla="#ppt_w*sin(2.5*pi*$)">
                                          <p:val>
                                            <p:fltVal val="0"/>
                                          </p:val>
                                        </p:tav>
                                        <p:tav tm="100000">
                                          <p:val>
                                            <p:fltVal val="1"/>
                                          </p:val>
                                        </p:tav>
                                      </p:tavLst>
                                    </p:anim>
                                    <p:anim calcmode="lin" valueType="num">
                                      <p:cBhvr>
                                        <p:cTn id="74" dur="5000" fill="hold"/>
                                        <p:tgtEl>
                                          <p:spTgt spid="8458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9" grpId="0" animBg="1"/>
      <p:bldP spid="845833" grpId="0" animBg="1"/>
      <p:bldP spid="845834" grpId="0" animBg="1"/>
      <p:bldP spid="845835" grpId="0"/>
      <p:bldP spid="845836" grpId="0"/>
      <p:bldP spid="845837" grpId="0"/>
      <p:bldP spid="845838" grpId="0" animBg="1"/>
      <p:bldP spid="845839" grpId="0" animBg="1"/>
      <p:bldP spid="845840" grpId="0" animBg="1"/>
      <p:bldP spid="8458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48916" name="Picture 20"/>
          <p:cNvPicPr>
            <a:picLocks noGrp="1" noChangeAspect="1" noChangeArrowheads="1"/>
          </p:cNvPicPr>
          <p:nvPr>
            <p:ph sz="half" idx="1"/>
          </p:nvPr>
        </p:nvPicPr>
        <p:blipFill>
          <a:blip r:embed="rId3"/>
          <a:stretch>
            <a:fillRect/>
          </a:stretch>
        </p:blipFill>
        <p:spPr>
          <a:xfrm>
            <a:off x="928662" y="928670"/>
            <a:ext cx="7391291" cy="5367411"/>
          </a:xfrm>
          <a:noFill/>
          <a:ln/>
        </p:spPr>
      </p:pic>
      <p:sp>
        <p:nvSpPr>
          <p:cNvPr id="848898" name="Rectangle 2"/>
          <p:cNvSpPr>
            <a:spLocks noChangeArrowheads="1"/>
          </p:cNvSpPr>
          <p:nvPr/>
        </p:nvSpPr>
        <p:spPr bwMode="auto">
          <a:xfrm>
            <a:off x="1000100" y="434934"/>
            <a:ext cx="798033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Mediciones de frecuencia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8916"/>
                                        </p:tgtEl>
                                        <p:attrNameLst>
                                          <p:attrName>style.visibility</p:attrName>
                                        </p:attrNameLst>
                                      </p:cBhvr>
                                      <p:to>
                                        <p:strVal val="visible"/>
                                      </p:to>
                                    </p:set>
                                    <p:animEffect transition="in" filter="wipe(left)">
                                      <p:cBhvr>
                                        <p:cTn id="7" dur="500"/>
                                        <p:tgtEl>
                                          <p:spTgt spid="84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Text Box 2"/>
          <p:cNvSpPr txBox="1">
            <a:spLocks noChangeArrowheads="1"/>
          </p:cNvSpPr>
          <p:nvPr/>
        </p:nvSpPr>
        <p:spPr bwMode="auto">
          <a:xfrm>
            <a:off x="928662" y="3000372"/>
            <a:ext cx="7561262" cy="1066800"/>
          </a:xfrm>
          <a:prstGeom prst="rect">
            <a:avLst/>
          </a:prstGeom>
          <a:noFill/>
          <a:ln w="12700" cap="sq">
            <a:noFill/>
            <a:miter lim="800000"/>
            <a:headEnd type="none" w="sm" len="sm"/>
            <a:tailEnd type="none" w="sm" len="sm"/>
          </a:ln>
          <a:effectLst/>
        </p:spPr>
        <p:txBody>
          <a:bodyPr>
            <a:spAutoFit/>
          </a:bodyPr>
          <a:lstStyle/>
          <a:p>
            <a:pPr algn="ctr">
              <a:buClr>
                <a:srgbClr val="336600"/>
              </a:buClr>
              <a:buFont typeface="Wingdings" pitchFamily="2" charset="2"/>
              <a:buNone/>
            </a:pPr>
            <a:r>
              <a:rPr lang="es-ES" sz="3200" b="1" dirty="0">
                <a:solidFill>
                  <a:schemeClr val="accent5">
                    <a:lumMod val="50000"/>
                  </a:schemeClr>
                </a:solidFill>
                <a:effectLst>
                  <a:outerShdw blurRad="38100" dist="38100" dir="2700000" algn="tl">
                    <a:srgbClr val="000000">
                      <a:alpha val="43137"/>
                    </a:srgbClr>
                  </a:outerShdw>
                </a:effectLst>
                <a:latin typeface="Arial" charset="0"/>
              </a:rPr>
              <a:t>Método de medición directa de diferencia de fase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850981" name="Object 37"/>
          <p:cNvGraphicFramePr>
            <a:graphicFrameLocks noGrp="1" noChangeAspect="1"/>
          </p:cNvGraphicFramePr>
          <p:nvPr>
            <p:ph sz="half" idx="1"/>
            <p:extLst>
              <p:ext uri="{D42A27DB-BD31-4B8C-83A1-F6EECF244321}">
                <p14:modId xmlns:p14="http://schemas.microsoft.com/office/powerpoint/2010/main" val="283752808"/>
              </p:ext>
            </p:extLst>
          </p:nvPr>
        </p:nvGraphicFramePr>
        <p:xfrm>
          <a:off x="7200107" y="5186363"/>
          <a:ext cx="825500" cy="215900"/>
        </p:xfrm>
        <a:graphic>
          <a:graphicData uri="http://schemas.openxmlformats.org/presentationml/2006/ole">
            <mc:AlternateContent xmlns:mc="http://schemas.openxmlformats.org/markup-compatibility/2006">
              <mc:Choice xmlns:v="urn:schemas-microsoft-com:vml" Requires="v">
                <p:oleObj spid="_x0000_s851015" name="Ecuación" r:id="rId4" imgW="825142" imgH="215806" progId="">
                  <p:embed/>
                </p:oleObj>
              </mc:Choice>
              <mc:Fallback>
                <p:oleObj name="Ecuación" r:id="rId4" imgW="825142" imgH="215806" progId="">
                  <p:embed/>
                  <p:pic>
                    <p:nvPicPr>
                      <p:cNvPr id="0" name="Picture 6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107" y="5186363"/>
                        <a:ext cx="8255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946" name="Rectangle 2"/>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Medición de diferencia de fase</a:t>
            </a:r>
          </a:p>
        </p:txBody>
      </p:sp>
      <p:sp>
        <p:nvSpPr>
          <p:cNvPr id="850948" name="Line 4"/>
          <p:cNvSpPr>
            <a:spLocks noChangeShapeType="1"/>
          </p:cNvSpPr>
          <p:nvPr/>
        </p:nvSpPr>
        <p:spPr bwMode="auto">
          <a:xfrm>
            <a:off x="3722688" y="2062163"/>
            <a:ext cx="0" cy="1447800"/>
          </a:xfrm>
          <a:prstGeom prst="line">
            <a:avLst/>
          </a:prstGeom>
          <a:noFill/>
          <a:ln w="9525">
            <a:solidFill>
              <a:schemeClr val="accent2"/>
            </a:solidFill>
            <a:prstDash val="dash"/>
            <a:round/>
            <a:headEnd/>
            <a:tailEnd/>
          </a:ln>
          <a:effectLst/>
        </p:spPr>
        <p:txBody>
          <a:bodyPr/>
          <a:lstStyle/>
          <a:p>
            <a:endParaRPr lang="es-MX"/>
          </a:p>
        </p:txBody>
      </p:sp>
      <p:sp>
        <p:nvSpPr>
          <p:cNvPr id="850949" name="Line 5"/>
          <p:cNvSpPr>
            <a:spLocks noChangeShapeType="1"/>
          </p:cNvSpPr>
          <p:nvPr/>
        </p:nvSpPr>
        <p:spPr bwMode="auto">
          <a:xfrm flipH="1">
            <a:off x="3544888" y="2062163"/>
            <a:ext cx="14287" cy="3621087"/>
          </a:xfrm>
          <a:prstGeom prst="line">
            <a:avLst/>
          </a:prstGeom>
          <a:noFill/>
          <a:ln w="9525">
            <a:solidFill>
              <a:schemeClr val="accent2"/>
            </a:solidFill>
            <a:prstDash val="dash"/>
            <a:round/>
            <a:headEnd/>
            <a:tailEnd/>
          </a:ln>
          <a:effectLst/>
        </p:spPr>
        <p:txBody>
          <a:bodyPr/>
          <a:lstStyle/>
          <a:p>
            <a:endParaRPr lang="es-MX"/>
          </a:p>
        </p:txBody>
      </p:sp>
      <p:sp>
        <p:nvSpPr>
          <p:cNvPr id="850950" name="Line 6"/>
          <p:cNvSpPr>
            <a:spLocks noChangeShapeType="1"/>
          </p:cNvSpPr>
          <p:nvPr/>
        </p:nvSpPr>
        <p:spPr bwMode="auto">
          <a:xfrm>
            <a:off x="2339975" y="3357563"/>
            <a:ext cx="137160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50951" name="Group 7"/>
          <p:cNvGrpSpPr>
            <a:grpSpLocks/>
          </p:cNvGrpSpPr>
          <p:nvPr/>
        </p:nvGrpSpPr>
        <p:grpSpPr bwMode="auto">
          <a:xfrm>
            <a:off x="2339975" y="1985963"/>
            <a:ext cx="2413000" cy="1447800"/>
            <a:chOff x="1488" y="1008"/>
            <a:chExt cx="2112" cy="912"/>
          </a:xfrm>
        </p:grpSpPr>
        <p:sp>
          <p:nvSpPr>
            <p:cNvPr id="850952" name="Line 8"/>
            <p:cNvSpPr>
              <a:spLocks noChangeShapeType="1"/>
            </p:cNvSpPr>
            <p:nvPr/>
          </p:nvSpPr>
          <p:spPr bwMode="auto">
            <a:xfrm>
              <a:off x="1488" y="1440"/>
              <a:ext cx="2112" cy="0"/>
            </a:xfrm>
            <a:prstGeom prst="line">
              <a:avLst/>
            </a:prstGeom>
            <a:noFill/>
            <a:ln w="9525">
              <a:solidFill>
                <a:schemeClr val="tx1"/>
              </a:solidFill>
              <a:round/>
              <a:headEnd/>
              <a:tailEnd type="triangle" w="med" len="med"/>
            </a:ln>
            <a:effectLst/>
          </p:spPr>
          <p:txBody>
            <a:bodyPr/>
            <a:lstStyle/>
            <a:p>
              <a:endParaRPr lang="es-MX"/>
            </a:p>
          </p:txBody>
        </p:sp>
        <p:sp>
          <p:nvSpPr>
            <p:cNvPr id="850953" name="Line 9"/>
            <p:cNvSpPr>
              <a:spLocks noChangeShapeType="1"/>
            </p:cNvSpPr>
            <p:nvPr/>
          </p:nvSpPr>
          <p:spPr bwMode="auto">
            <a:xfrm flipV="1">
              <a:off x="1488" y="1008"/>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50954" name="Object 10"/>
          <p:cNvGraphicFramePr>
            <a:graphicFrameLocks noChangeAspect="1"/>
          </p:cNvGraphicFramePr>
          <p:nvPr/>
        </p:nvGraphicFramePr>
        <p:xfrm>
          <a:off x="2305050" y="2166938"/>
          <a:ext cx="1447800" cy="1019175"/>
        </p:xfrm>
        <a:graphic>
          <a:graphicData uri="http://schemas.openxmlformats.org/presentationml/2006/ole">
            <mc:AlternateContent xmlns:mc="http://schemas.openxmlformats.org/markup-compatibility/2006">
              <mc:Choice xmlns:v="urn:schemas-microsoft-com:vml" Requires="v">
                <p:oleObj spid="_x0000_s851016" name="CorelDRAW" r:id="rId6" imgW="755904" imgH="533400" progId="">
                  <p:embed/>
                </p:oleObj>
              </mc:Choice>
              <mc:Fallback>
                <p:oleObj name="CorelDRAW" r:id="rId6" imgW="755904" imgH="533400" progId="">
                  <p:embed/>
                  <p:pic>
                    <p:nvPicPr>
                      <p:cNvPr id="0"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5050" y="2166938"/>
                        <a:ext cx="14478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50955" name="Group 11"/>
          <p:cNvGrpSpPr>
            <a:grpSpLocks/>
          </p:cNvGrpSpPr>
          <p:nvPr/>
        </p:nvGrpSpPr>
        <p:grpSpPr bwMode="auto">
          <a:xfrm>
            <a:off x="2339975" y="3738563"/>
            <a:ext cx="2270125" cy="1447800"/>
            <a:chOff x="1488" y="2112"/>
            <a:chExt cx="2112" cy="912"/>
          </a:xfrm>
        </p:grpSpPr>
        <p:sp>
          <p:nvSpPr>
            <p:cNvPr id="850956" name="Line 12"/>
            <p:cNvSpPr>
              <a:spLocks noChangeShapeType="1"/>
            </p:cNvSpPr>
            <p:nvPr/>
          </p:nvSpPr>
          <p:spPr bwMode="auto">
            <a:xfrm>
              <a:off x="1488" y="2544"/>
              <a:ext cx="2112" cy="0"/>
            </a:xfrm>
            <a:prstGeom prst="line">
              <a:avLst/>
            </a:prstGeom>
            <a:noFill/>
            <a:ln w="9525">
              <a:solidFill>
                <a:schemeClr val="tx1"/>
              </a:solidFill>
              <a:round/>
              <a:headEnd/>
              <a:tailEnd type="triangle" w="med" len="med"/>
            </a:ln>
            <a:effectLst/>
          </p:spPr>
          <p:txBody>
            <a:bodyPr/>
            <a:lstStyle/>
            <a:p>
              <a:endParaRPr lang="es-MX"/>
            </a:p>
          </p:txBody>
        </p:sp>
        <p:sp>
          <p:nvSpPr>
            <p:cNvPr id="850957" name="Line 13"/>
            <p:cNvSpPr>
              <a:spLocks noChangeShapeType="1"/>
            </p:cNvSpPr>
            <p:nvPr/>
          </p:nvSpPr>
          <p:spPr bwMode="auto">
            <a:xfrm flipV="1">
              <a:off x="1488" y="2112"/>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50958" name="Object 14"/>
          <p:cNvGraphicFramePr>
            <a:graphicFrameLocks noChangeAspect="1"/>
          </p:cNvGraphicFramePr>
          <p:nvPr/>
        </p:nvGraphicFramePr>
        <p:xfrm>
          <a:off x="2305050" y="3913188"/>
          <a:ext cx="1295400" cy="1019175"/>
        </p:xfrm>
        <a:graphic>
          <a:graphicData uri="http://schemas.openxmlformats.org/presentationml/2006/ole">
            <mc:AlternateContent xmlns:mc="http://schemas.openxmlformats.org/markup-compatibility/2006">
              <mc:Choice xmlns:v="urn:schemas-microsoft-com:vml" Requires="v">
                <p:oleObj spid="_x0000_s851017" name="CorelDRAW" r:id="rId8" imgW="755904" imgH="533400" progId="">
                  <p:embed/>
                </p:oleObj>
              </mc:Choice>
              <mc:Fallback>
                <p:oleObj name="CorelDRAW" r:id="rId8" imgW="755904" imgH="533400" progId="">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5050" y="3913188"/>
                        <a:ext cx="12954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959" name="Text Box 15"/>
          <p:cNvSpPr txBox="1">
            <a:spLocks noChangeArrowheads="1"/>
          </p:cNvSpPr>
          <p:nvPr/>
        </p:nvSpPr>
        <p:spPr bwMode="auto">
          <a:xfrm>
            <a:off x="933450" y="2062163"/>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dirty="0">
                <a:solidFill>
                  <a:schemeClr val="accent5">
                    <a:lumMod val="50000"/>
                  </a:schemeClr>
                </a:solidFill>
              </a:rPr>
              <a:t>Entrada 1</a:t>
            </a:r>
            <a:endParaRPr kumimoji="0" lang="es-ES" dirty="0">
              <a:solidFill>
                <a:schemeClr val="accent5">
                  <a:lumMod val="50000"/>
                </a:schemeClr>
              </a:solidFill>
            </a:endParaRPr>
          </a:p>
        </p:txBody>
      </p:sp>
      <p:sp>
        <p:nvSpPr>
          <p:cNvPr id="850960" name="Text Box 16"/>
          <p:cNvSpPr txBox="1">
            <a:spLocks noChangeArrowheads="1"/>
          </p:cNvSpPr>
          <p:nvPr/>
        </p:nvSpPr>
        <p:spPr bwMode="auto">
          <a:xfrm>
            <a:off x="933450" y="3967163"/>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dirty="0">
                <a:solidFill>
                  <a:schemeClr val="accent5">
                    <a:lumMod val="50000"/>
                  </a:schemeClr>
                </a:solidFill>
              </a:rPr>
              <a:t>Entrada 2</a:t>
            </a:r>
            <a:endParaRPr kumimoji="0" lang="es-ES" dirty="0">
              <a:solidFill>
                <a:schemeClr val="accent5">
                  <a:lumMod val="50000"/>
                </a:schemeClr>
              </a:solidFill>
            </a:endParaRPr>
          </a:p>
        </p:txBody>
      </p:sp>
      <p:graphicFrame>
        <p:nvGraphicFramePr>
          <p:cNvPr id="850961" name="Object 17"/>
          <p:cNvGraphicFramePr>
            <a:graphicFrameLocks noChangeAspect="1"/>
          </p:cNvGraphicFramePr>
          <p:nvPr/>
        </p:nvGraphicFramePr>
        <p:xfrm>
          <a:off x="1025525" y="2509838"/>
          <a:ext cx="1182688" cy="346075"/>
        </p:xfrm>
        <a:graphic>
          <a:graphicData uri="http://schemas.openxmlformats.org/presentationml/2006/ole">
            <mc:AlternateContent xmlns:mc="http://schemas.openxmlformats.org/markup-compatibility/2006">
              <mc:Choice xmlns:v="urn:schemas-microsoft-com:vml" Requires="v">
                <p:oleObj spid="_x0000_s851018" name="Ecuación" r:id="rId9" imgW="736280" imgH="215806" progId="">
                  <p:embed/>
                </p:oleObj>
              </mc:Choice>
              <mc:Fallback>
                <p:oleObj name="Ecuación" r:id="rId9" imgW="736280" imgH="215806" progId="">
                  <p:embed/>
                  <p:pic>
                    <p:nvPicPr>
                      <p:cNvPr id="0"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5525" y="2509838"/>
                        <a:ext cx="1182688"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962" name="Object 18"/>
          <p:cNvGraphicFramePr>
            <a:graphicFrameLocks noChangeAspect="1"/>
          </p:cNvGraphicFramePr>
          <p:nvPr/>
        </p:nvGraphicFramePr>
        <p:xfrm>
          <a:off x="1044575" y="2824163"/>
          <a:ext cx="1122363" cy="325437"/>
        </p:xfrm>
        <a:graphic>
          <a:graphicData uri="http://schemas.openxmlformats.org/presentationml/2006/ole">
            <mc:AlternateContent xmlns:mc="http://schemas.openxmlformats.org/markup-compatibility/2006">
              <mc:Choice xmlns:v="urn:schemas-microsoft-com:vml" Requires="v">
                <p:oleObj spid="_x0000_s851019" name="Ecuación" r:id="rId11" imgW="698197" imgH="203112" progId="">
                  <p:embed/>
                </p:oleObj>
              </mc:Choice>
              <mc:Fallback>
                <p:oleObj name="Ecuación" r:id="rId11" imgW="698197" imgH="203112" progId="">
                  <p:embed/>
                  <p:pic>
                    <p:nvPicPr>
                      <p:cNvPr id="0" name="Picture 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4575" y="2824163"/>
                        <a:ext cx="1122363"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963" name="Object 19"/>
          <p:cNvGraphicFramePr>
            <a:graphicFrameLocks noChangeAspect="1"/>
          </p:cNvGraphicFramePr>
          <p:nvPr/>
        </p:nvGraphicFramePr>
        <p:xfrm>
          <a:off x="2873375" y="3357563"/>
          <a:ext cx="223838" cy="265112"/>
        </p:xfrm>
        <a:graphic>
          <a:graphicData uri="http://schemas.openxmlformats.org/presentationml/2006/ole">
            <mc:AlternateContent xmlns:mc="http://schemas.openxmlformats.org/markup-compatibility/2006">
              <mc:Choice xmlns:v="urn:schemas-microsoft-com:vml" Requires="v">
                <p:oleObj spid="_x0000_s851020" name="Ecuación" r:id="rId13" imgW="139579" imgH="164957" progId="">
                  <p:embed/>
                </p:oleObj>
              </mc:Choice>
              <mc:Fallback>
                <p:oleObj name="Ecuación" r:id="rId13" imgW="139579" imgH="164957" progId="">
                  <p:embed/>
                  <p:pic>
                    <p:nvPicPr>
                      <p:cNvPr id="0"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3375" y="3357563"/>
                        <a:ext cx="223838" cy="26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964" name="Line 20"/>
          <p:cNvSpPr>
            <a:spLocks noChangeShapeType="1"/>
          </p:cNvSpPr>
          <p:nvPr/>
        </p:nvSpPr>
        <p:spPr bwMode="auto">
          <a:xfrm>
            <a:off x="2339975" y="5033963"/>
            <a:ext cx="1219200" cy="0"/>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50965" name="Object 21"/>
          <p:cNvGraphicFramePr>
            <a:graphicFrameLocks noChangeAspect="1"/>
          </p:cNvGraphicFramePr>
          <p:nvPr/>
        </p:nvGraphicFramePr>
        <p:xfrm>
          <a:off x="2873375" y="5033963"/>
          <a:ext cx="223838" cy="265112"/>
        </p:xfrm>
        <a:graphic>
          <a:graphicData uri="http://schemas.openxmlformats.org/presentationml/2006/ole">
            <mc:AlternateContent xmlns:mc="http://schemas.openxmlformats.org/markup-compatibility/2006">
              <mc:Choice xmlns:v="urn:schemas-microsoft-com:vml" Requires="v">
                <p:oleObj spid="_x0000_s851021" name="Ecuación" r:id="rId15" imgW="139579" imgH="164957" progId="">
                  <p:embed/>
                </p:oleObj>
              </mc:Choice>
              <mc:Fallback>
                <p:oleObj name="Ecuación" r:id="rId15" imgW="139579" imgH="164957" progId="">
                  <p:embed/>
                  <p:pic>
                    <p:nvPicPr>
                      <p:cNvPr id="0" name="Picture 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73375" y="5033963"/>
                        <a:ext cx="223838" cy="26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966" name="Object 22"/>
          <p:cNvGraphicFramePr>
            <a:graphicFrameLocks noChangeAspect="1"/>
          </p:cNvGraphicFramePr>
          <p:nvPr/>
        </p:nvGraphicFramePr>
        <p:xfrm>
          <a:off x="1014413" y="4491038"/>
          <a:ext cx="1203325" cy="346075"/>
        </p:xfrm>
        <a:graphic>
          <a:graphicData uri="http://schemas.openxmlformats.org/presentationml/2006/ole">
            <mc:AlternateContent xmlns:mc="http://schemas.openxmlformats.org/markup-compatibility/2006">
              <mc:Choice xmlns:v="urn:schemas-microsoft-com:vml" Requires="v">
                <p:oleObj spid="_x0000_s851022" name="Ecuación" r:id="rId17" imgW="748975" imgH="215806" progId="">
                  <p:embed/>
                </p:oleObj>
              </mc:Choice>
              <mc:Fallback>
                <p:oleObj name="Ecuación" r:id="rId17" imgW="748975" imgH="215806" progId="">
                  <p:embed/>
                  <p:pic>
                    <p:nvPicPr>
                      <p:cNvPr id="0" name="Picture 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14413" y="4491038"/>
                        <a:ext cx="120332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967" name="Object 23"/>
          <p:cNvGraphicFramePr>
            <a:graphicFrameLocks noChangeAspect="1"/>
          </p:cNvGraphicFramePr>
          <p:nvPr/>
        </p:nvGraphicFramePr>
        <p:xfrm>
          <a:off x="1044575" y="4805363"/>
          <a:ext cx="1122363" cy="325437"/>
        </p:xfrm>
        <a:graphic>
          <a:graphicData uri="http://schemas.openxmlformats.org/presentationml/2006/ole">
            <mc:AlternateContent xmlns:mc="http://schemas.openxmlformats.org/markup-compatibility/2006">
              <mc:Choice xmlns:v="urn:schemas-microsoft-com:vml" Requires="v">
                <p:oleObj spid="_x0000_s851023" name="Ecuación" r:id="rId19" imgW="698197" imgH="203112" progId="">
                  <p:embed/>
                </p:oleObj>
              </mc:Choice>
              <mc:Fallback>
                <p:oleObj name="Ecuación" r:id="rId19" imgW="698197" imgH="203112" progId="">
                  <p:embed/>
                  <p:pic>
                    <p:nvPicPr>
                      <p:cNvPr id="0" name="Picture 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44575" y="4805363"/>
                        <a:ext cx="1122363"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968" name="Line 24"/>
          <p:cNvSpPr>
            <a:spLocks noChangeShapeType="1"/>
          </p:cNvSpPr>
          <p:nvPr/>
        </p:nvSpPr>
        <p:spPr bwMode="auto">
          <a:xfrm>
            <a:off x="3722688" y="3586163"/>
            <a:ext cx="0" cy="2133600"/>
          </a:xfrm>
          <a:prstGeom prst="line">
            <a:avLst/>
          </a:prstGeom>
          <a:noFill/>
          <a:ln w="9525">
            <a:solidFill>
              <a:schemeClr val="accent2"/>
            </a:solidFill>
            <a:prstDash val="dash"/>
            <a:round/>
            <a:headEnd/>
            <a:tailEnd/>
          </a:ln>
          <a:effectLst/>
        </p:spPr>
        <p:txBody>
          <a:bodyPr/>
          <a:lstStyle/>
          <a:p>
            <a:endParaRPr lang="es-MX"/>
          </a:p>
        </p:txBody>
      </p:sp>
      <p:sp>
        <p:nvSpPr>
          <p:cNvPr id="850969" name="Line 25"/>
          <p:cNvSpPr>
            <a:spLocks noChangeShapeType="1"/>
          </p:cNvSpPr>
          <p:nvPr/>
        </p:nvSpPr>
        <p:spPr bwMode="auto">
          <a:xfrm>
            <a:off x="3101975" y="5491163"/>
            <a:ext cx="457200" cy="0"/>
          </a:xfrm>
          <a:prstGeom prst="line">
            <a:avLst/>
          </a:prstGeom>
          <a:noFill/>
          <a:ln w="9525">
            <a:solidFill>
              <a:schemeClr val="tx1"/>
            </a:solidFill>
            <a:round/>
            <a:headEnd/>
            <a:tailEnd type="triangle" w="med" len="med"/>
          </a:ln>
          <a:effectLst/>
        </p:spPr>
        <p:txBody>
          <a:bodyPr/>
          <a:lstStyle/>
          <a:p>
            <a:endParaRPr lang="es-MX"/>
          </a:p>
        </p:txBody>
      </p:sp>
      <p:sp>
        <p:nvSpPr>
          <p:cNvPr id="850970" name="Line 26"/>
          <p:cNvSpPr>
            <a:spLocks noChangeShapeType="1"/>
          </p:cNvSpPr>
          <p:nvPr/>
        </p:nvSpPr>
        <p:spPr bwMode="auto">
          <a:xfrm flipH="1">
            <a:off x="3711575" y="5491163"/>
            <a:ext cx="457200"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850971" name="Object 27"/>
          <p:cNvGraphicFramePr>
            <a:graphicFrameLocks noChangeAspect="1"/>
          </p:cNvGraphicFramePr>
          <p:nvPr/>
        </p:nvGraphicFramePr>
        <p:xfrm>
          <a:off x="2990850" y="5665788"/>
          <a:ext cx="1323975" cy="346075"/>
        </p:xfrm>
        <a:graphic>
          <a:graphicData uri="http://schemas.openxmlformats.org/presentationml/2006/ole">
            <mc:AlternateContent xmlns:mc="http://schemas.openxmlformats.org/markup-compatibility/2006">
              <mc:Choice xmlns:v="urn:schemas-microsoft-com:vml" Requires="v">
                <p:oleObj spid="_x0000_s851024" name="Ecuación" r:id="rId21" imgW="825142" imgH="215806" progId="">
                  <p:embed/>
                </p:oleObj>
              </mc:Choice>
              <mc:Fallback>
                <p:oleObj name="Ecuación" r:id="rId21" imgW="825142" imgH="215806" progId="">
                  <p:embed/>
                  <p:pic>
                    <p:nvPicPr>
                      <p:cNvPr id="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50" y="5665788"/>
                        <a:ext cx="132397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50972" name="Group 28"/>
          <p:cNvGrpSpPr>
            <a:grpSpLocks/>
          </p:cNvGrpSpPr>
          <p:nvPr/>
        </p:nvGrpSpPr>
        <p:grpSpPr bwMode="auto">
          <a:xfrm>
            <a:off x="5688013" y="2849563"/>
            <a:ext cx="2159000" cy="1481137"/>
            <a:chOff x="3787" y="935"/>
            <a:chExt cx="1360" cy="933"/>
          </a:xfrm>
        </p:grpSpPr>
        <p:sp>
          <p:nvSpPr>
            <p:cNvPr id="850973" name="Line 29"/>
            <p:cNvSpPr>
              <a:spLocks noChangeShapeType="1"/>
            </p:cNvSpPr>
            <p:nvPr/>
          </p:nvSpPr>
          <p:spPr bwMode="auto">
            <a:xfrm flipH="1">
              <a:off x="4014" y="1117"/>
              <a:ext cx="363" cy="0"/>
            </a:xfrm>
            <a:prstGeom prst="line">
              <a:avLst/>
            </a:prstGeom>
            <a:noFill/>
            <a:ln w="12700">
              <a:solidFill>
                <a:srgbClr val="FF3300"/>
              </a:solidFill>
              <a:round/>
              <a:headEnd/>
              <a:tailEnd/>
            </a:ln>
            <a:effectLst/>
          </p:spPr>
          <p:txBody>
            <a:bodyPr/>
            <a:lstStyle/>
            <a:p>
              <a:endParaRPr lang="es-MX"/>
            </a:p>
          </p:txBody>
        </p:sp>
        <p:sp>
          <p:nvSpPr>
            <p:cNvPr id="850974" name="Line 30"/>
            <p:cNvSpPr>
              <a:spLocks noChangeShapeType="1"/>
            </p:cNvSpPr>
            <p:nvPr/>
          </p:nvSpPr>
          <p:spPr bwMode="auto">
            <a:xfrm>
              <a:off x="4558" y="1117"/>
              <a:ext cx="363" cy="0"/>
            </a:xfrm>
            <a:prstGeom prst="line">
              <a:avLst/>
            </a:prstGeom>
            <a:noFill/>
            <a:ln w="12700">
              <a:solidFill>
                <a:srgbClr val="FF3300"/>
              </a:solidFill>
              <a:round/>
              <a:headEnd/>
              <a:tailEnd/>
            </a:ln>
            <a:effectLst/>
          </p:spPr>
          <p:txBody>
            <a:bodyPr/>
            <a:lstStyle/>
            <a:p>
              <a:endParaRPr lang="es-MX"/>
            </a:p>
          </p:txBody>
        </p:sp>
        <p:graphicFrame>
          <p:nvGraphicFramePr>
            <p:cNvPr id="850975" name="Object 31"/>
            <p:cNvGraphicFramePr>
              <a:graphicFrameLocks noChangeAspect="1"/>
            </p:cNvGraphicFramePr>
            <p:nvPr/>
          </p:nvGraphicFramePr>
          <p:xfrm>
            <a:off x="4195" y="1298"/>
            <a:ext cx="907" cy="570"/>
          </p:xfrm>
          <a:graphic>
            <a:graphicData uri="http://schemas.openxmlformats.org/presentationml/2006/ole">
              <mc:AlternateContent xmlns:mc="http://schemas.openxmlformats.org/markup-compatibility/2006">
                <mc:Choice xmlns:v="urn:schemas-microsoft-com:vml" Requires="v">
                  <p:oleObj spid="_x0000_s851025" name="CorelDRAW" r:id="rId22" imgW="2217600" imgH="1392840" progId="">
                    <p:embed/>
                  </p:oleObj>
                </mc:Choice>
                <mc:Fallback>
                  <p:oleObj name="CorelDRAW" r:id="rId22" imgW="2217600" imgH="1392840" progId="">
                    <p:embed/>
                    <p:pic>
                      <p:nvPicPr>
                        <p:cNvPr id="0" name="Picture 7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95" y="1298"/>
                          <a:ext cx="907" cy="570"/>
                        </a:xfrm>
                        <a:prstGeom prst="rect">
                          <a:avLst/>
                        </a:prstGeom>
                        <a:noFill/>
                        <a:extLst>
                          <a:ext uri="{909E8E84-426E-40DD-AFC4-6F175D3DCCD1}">
                            <a14:hiddenFill xmlns:a14="http://schemas.microsoft.com/office/drawing/2010/main">
                              <a:solidFill>
                                <a:schemeClr val="folHlink">
                                  <a:alpha val="12941"/>
                                </a:schemeClr>
                              </a:solidFill>
                            </a14:hiddenFill>
                          </a:ext>
                        </a:extLst>
                      </p:spPr>
                    </p:pic>
                  </p:oleObj>
                </mc:Fallback>
              </mc:AlternateContent>
            </a:graphicData>
          </a:graphic>
        </p:graphicFrame>
        <p:sp>
          <p:nvSpPr>
            <p:cNvPr id="850976" name="Line 32"/>
            <p:cNvSpPr>
              <a:spLocks noChangeShapeType="1"/>
            </p:cNvSpPr>
            <p:nvPr/>
          </p:nvSpPr>
          <p:spPr bwMode="auto">
            <a:xfrm>
              <a:off x="4377" y="1117"/>
              <a:ext cx="0" cy="499"/>
            </a:xfrm>
            <a:prstGeom prst="line">
              <a:avLst/>
            </a:prstGeom>
            <a:noFill/>
            <a:ln w="9525">
              <a:solidFill>
                <a:srgbClr val="FF3300"/>
              </a:solidFill>
              <a:round/>
              <a:headEnd/>
              <a:tailEnd type="triangle" w="med" len="med"/>
            </a:ln>
            <a:effectLst/>
          </p:spPr>
          <p:txBody>
            <a:bodyPr/>
            <a:lstStyle/>
            <a:p>
              <a:endParaRPr lang="es-MX"/>
            </a:p>
          </p:txBody>
        </p:sp>
        <p:sp>
          <p:nvSpPr>
            <p:cNvPr id="850977" name="Line 33"/>
            <p:cNvSpPr>
              <a:spLocks noChangeShapeType="1"/>
            </p:cNvSpPr>
            <p:nvPr/>
          </p:nvSpPr>
          <p:spPr bwMode="auto">
            <a:xfrm>
              <a:off x="4558" y="1117"/>
              <a:ext cx="0" cy="499"/>
            </a:xfrm>
            <a:prstGeom prst="line">
              <a:avLst/>
            </a:prstGeom>
            <a:noFill/>
            <a:ln w="9525">
              <a:solidFill>
                <a:srgbClr val="FF3300"/>
              </a:solidFill>
              <a:round/>
              <a:headEnd/>
              <a:tailEnd type="triangle" w="med" len="med"/>
            </a:ln>
            <a:effectLst/>
          </p:spPr>
          <p:txBody>
            <a:bodyPr/>
            <a:lstStyle/>
            <a:p>
              <a:endParaRPr lang="es-MX"/>
            </a:p>
          </p:txBody>
        </p:sp>
        <p:sp>
          <p:nvSpPr>
            <p:cNvPr id="850978" name="Text Box 34"/>
            <p:cNvSpPr txBox="1">
              <a:spLocks noChangeArrowheads="1"/>
            </p:cNvSpPr>
            <p:nvPr/>
          </p:nvSpPr>
          <p:spPr bwMode="auto">
            <a:xfrm>
              <a:off x="3787" y="935"/>
              <a:ext cx="725" cy="192"/>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400" dirty="0">
                  <a:solidFill>
                    <a:schemeClr val="accent5">
                      <a:lumMod val="50000"/>
                    </a:schemeClr>
                  </a:solidFill>
                </a:rPr>
                <a:t>Entrada 1</a:t>
              </a:r>
            </a:p>
          </p:txBody>
        </p:sp>
        <p:sp>
          <p:nvSpPr>
            <p:cNvPr id="850979" name="Text Box 35"/>
            <p:cNvSpPr txBox="1">
              <a:spLocks noChangeArrowheads="1"/>
            </p:cNvSpPr>
            <p:nvPr/>
          </p:nvSpPr>
          <p:spPr bwMode="auto">
            <a:xfrm>
              <a:off x="4422" y="935"/>
              <a:ext cx="725" cy="192"/>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400" dirty="0">
                  <a:solidFill>
                    <a:schemeClr val="accent5">
                      <a:lumMod val="50000"/>
                    </a:schemeClr>
                  </a:solidFill>
                </a:rPr>
                <a:t>Entrada 2</a:t>
              </a:r>
            </a:p>
          </p:txBody>
        </p:sp>
      </p:grpSp>
      <p:sp>
        <p:nvSpPr>
          <p:cNvPr id="850980" name="Line 36"/>
          <p:cNvSpPr>
            <a:spLocks noChangeShapeType="1"/>
          </p:cNvSpPr>
          <p:nvPr/>
        </p:nvSpPr>
        <p:spPr bwMode="auto">
          <a:xfrm>
            <a:off x="7488238" y="4002088"/>
            <a:ext cx="0" cy="1079500"/>
          </a:xfrm>
          <a:prstGeom prst="line">
            <a:avLst/>
          </a:prstGeom>
          <a:noFill/>
          <a:ln w="9525">
            <a:solidFill>
              <a:srgbClr val="FF0000"/>
            </a:solidFill>
            <a:round/>
            <a:headEnd/>
            <a:tailEnd type="triangle" w="med" len="med"/>
          </a:ln>
          <a:effectLst/>
        </p:spPr>
        <p:txBody>
          <a:bodyPr/>
          <a:lstStyle/>
          <a:p>
            <a:endParaRPr lang="es-MX"/>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0951"/>
                                        </p:tgtEl>
                                        <p:attrNameLst>
                                          <p:attrName>style.visibility</p:attrName>
                                        </p:attrNameLst>
                                      </p:cBhvr>
                                      <p:to>
                                        <p:strVal val="visible"/>
                                      </p:to>
                                    </p:set>
                                    <p:animEffect transition="in" filter="wipe(left)">
                                      <p:cBhvr>
                                        <p:cTn id="7" dur="500"/>
                                        <p:tgtEl>
                                          <p:spTgt spid="85095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50954"/>
                                        </p:tgtEl>
                                        <p:attrNameLst>
                                          <p:attrName>style.visibility</p:attrName>
                                        </p:attrNameLst>
                                      </p:cBhvr>
                                      <p:to>
                                        <p:strVal val="visible"/>
                                      </p:to>
                                    </p:set>
                                    <p:animEffect transition="in" filter="wipe(left)">
                                      <p:cBhvr>
                                        <p:cTn id="11" dur="500"/>
                                        <p:tgtEl>
                                          <p:spTgt spid="85095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50959"/>
                                        </p:tgtEl>
                                        <p:attrNameLst>
                                          <p:attrName>style.visibility</p:attrName>
                                        </p:attrNameLst>
                                      </p:cBhvr>
                                      <p:to>
                                        <p:strVal val="visible"/>
                                      </p:to>
                                    </p:set>
                                    <p:animEffect transition="in" filter="wipe(left)">
                                      <p:cBhvr>
                                        <p:cTn id="15" dur="500"/>
                                        <p:tgtEl>
                                          <p:spTgt spid="85095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50961"/>
                                        </p:tgtEl>
                                        <p:attrNameLst>
                                          <p:attrName>style.visibility</p:attrName>
                                        </p:attrNameLst>
                                      </p:cBhvr>
                                      <p:to>
                                        <p:strVal val="visible"/>
                                      </p:to>
                                    </p:set>
                                    <p:animEffect transition="in" filter="wipe(left)">
                                      <p:cBhvr>
                                        <p:cTn id="19" dur="500"/>
                                        <p:tgtEl>
                                          <p:spTgt spid="85096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50948"/>
                                        </p:tgtEl>
                                        <p:attrNameLst>
                                          <p:attrName>style.visibility</p:attrName>
                                        </p:attrNameLst>
                                      </p:cBhvr>
                                      <p:to>
                                        <p:strVal val="visible"/>
                                      </p:to>
                                    </p:set>
                                    <p:animEffect transition="in" filter="wipe(up)">
                                      <p:cBhvr>
                                        <p:cTn id="23" dur="1000"/>
                                        <p:tgtEl>
                                          <p:spTgt spid="850948"/>
                                        </p:tgtEl>
                                      </p:cBhvr>
                                    </p:animEffect>
                                  </p:childTnLst>
                                </p:cTn>
                              </p:par>
                            </p:childTnLst>
                          </p:cTn>
                        </p:par>
                        <p:par>
                          <p:cTn id="24" fill="hold">
                            <p:stCondLst>
                              <p:cond delay="3000"/>
                            </p:stCondLst>
                            <p:childTnLst>
                              <p:par>
                                <p:cTn id="25" presetID="4" presetClass="entr" presetSubtype="32" fill="hold" grpId="0" nodeType="afterEffect">
                                  <p:stCondLst>
                                    <p:cond delay="0"/>
                                  </p:stCondLst>
                                  <p:childTnLst>
                                    <p:set>
                                      <p:cBhvr>
                                        <p:cTn id="26" dur="1" fill="hold">
                                          <p:stCondLst>
                                            <p:cond delay="0"/>
                                          </p:stCondLst>
                                        </p:cTn>
                                        <p:tgtEl>
                                          <p:spTgt spid="850950"/>
                                        </p:tgtEl>
                                        <p:attrNameLst>
                                          <p:attrName>style.visibility</p:attrName>
                                        </p:attrNameLst>
                                      </p:cBhvr>
                                      <p:to>
                                        <p:strVal val="visible"/>
                                      </p:to>
                                    </p:set>
                                    <p:animEffect transition="in" filter="box(out)">
                                      <p:cBhvr>
                                        <p:cTn id="27" dur="1000"/>
                                        <p:tgtEl>
                                          <p:spTgt spid="850950"/>
                                        </p:tgtEl>
                                      </p:cBhvr>
                                    </p:animEffect>
                                  </p:childTnLst>
                                </p:cTn>
                              </p:par>
                            </p:childTnLst>
                          </p:cTn>
                        </p:par>
                        <p:par>
                          <p:cTn id="28" fill="hold">
                            <p:stCondLst>
                              <p:cond delay="4000"/>
                            </p:stCondLst>
                            <p:childTnLst>
                              <p:par>
                                <p:cTn id="29" presetID="4" presetClass="entr" presetSubtype="16" fill="hold" nodeType="afterEffect">
                                  <p:stCondLst>
                                    <p:cond delay="0"/>
                                  </p:stCondLst>
                                  <p:childTnLst>
                                    <p:set>
                                      <p:cBhvr>
                                        <p:cTn id="30" dur="1" fill="hold">
                                          <p:stCondLst>
                                            <p:cond delay="0"/>
                                          </p:stCondLst>
                                        </p:cTn>
                                        <p:tgtEl>
                                          <p:spTgt spid="850963"/>
                                        </p:tgtEl>
                                        <p:attrNameLst>
                                          <p:attrName>style.visibility</p:attrName>
                                        </p:attrNameLst>
                                      </p:cBhvr>
                                      <p:to>
                                        <p:strVal val="visible"/>
                                      </p:to>
                                    </p:set>
                                    <p:animEffect transition="in" filter="box(in)">
                                      <p:cBhvr>
                                        <p:cTn id="31" dur="1000"/>
                                        <p:tgtEl>
                                          <p:spTgt spid="850963"/>
                                        </p:tgtEl>
                                      </p:cBhvr>
                                    </p:animEffect>
                                  </p:childTnLst>
                                </p:cTn>
                              </p:par>
                            </p:childTnLst>
                          </p:cTn>
                        </p:par>
                        <p:par>
                          <p:cTn id="32" fill="hold">
                            <p:stCondLst>
                              <p:cond delay="5000"/>
                            </p:stCondLst>
                            <p:childTnLst>
                              <p:par>
                                <p:cTn id="33" presetID="4" presetClass="entr" presetSubtype="16" fill="hold" nodeType="afterEffect">
                                  <p:stCondLst>
                                    <p:cond delay="0"/>
                                  </p:stCondLst>
                                  <p:childTnLst>
                                    <p:set>
                                      <p:cBhvr>
                                        <p:cTn id="34" dur="1" fill="hold">
                                          <p:stCondLst>
                                            <p:cond delay="0"/>
                                          </p:stCondLst>
                                        </p:cTn>
                                        <p:tgtEl>
                                          <p:spTgt spid="850962"/>
                                        </p:tgtEl>
                                        <p:attrNameLst>
                                          <p:attrName>style.visibility</p:attrName>
                                        </p:attrNameLst>
                                      </p:cBhvr>
                                      <p:to>
                                        <p:strVal val="visible"/>
                                      </p:to>
                                    </p:set>
                                    <p:animEffect transition="in" filter="box(in)">
                                      <p:cBhvr>
                                        <p:cTn id="35" dur="1000"/>
                                        <p:tgtEl>
                                          <p:spTgt spid="850962"/>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850955"/>
                                        </p:tgtEl>
                                        <p:attrNameLst>
                                          <p:attrName>style.visibility</p:attrName>
                                        </p:attrNameLst>
                                      </p:cBhvr>
                                      <p:to>
                                        <p:strVal val="visible"/>
                                      </p:to>
                                    </p:set>
                                    <p:animEffect transition="in" filter="box(in)">
                                      <p:cBhvr>
                                        <p:cTn id="40" dur="500"/>
                                        <p:tgtEl>
                                          <p:spTgt spid="85095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850958"/>
                                        </p:tgtEl>
                                        <p:attrNameLst>
                                          <p:attrName>style.visibility</p:attrName>
                                        </p:attrNameLst>
                                      </p:cBhvr>
                                      <p:to>
                                        <p:strVal val="visible"/>
                                      </p:to>
                                    </p:set>
                                    <p:animEffect transition="in" filter="wipe(left)">
                                      <p:cBhvr>
                                        <p:cTn id="44" dur="500"/>
                                        <p:tgtEl>
                                          <p:spTgt spid="850958"/>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850960"/>
                                        </p:tgtEl>
                                        <p:attrNameLst>
                                          <p:attrName>style.visibility</p:attrName>
                                        </p:attrNameLst>
                                      </p:cBhvr>
                                      <p:to>
                                        <p:strVal val="visible"/>
                                      </p:to>
                                    </p:set>
                                    <p:animEffect transition="in" filter="wipe(left)">
                                      <p:cBhvr>
                                        <p:cTn id="48" dur="1000"/>
                                        <p:tgtEl>
                                          <p:spTgt spid="850960"/>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850966"/>
                                        </p:tgtEl>
                                        <p:attrNameLst>
                                          <p:attrName>style.visibility</p:attrName>
                                        </p:attrNameLst>
                                      </p:cBhvr>
                                      <p:to>
                                        <p:strVal val="visible"/>
                                      </p:to>
                                    </p:set>
                                    <p:animEffect transition="in" filter="wipe(left)">
                                      <p:cBhvr>
                                        <p:cTn id="52" dur="500"/>
                                        <p:tgtEl>
                                          <p:spTgt spid="850966"/>
                                        </p:tgtEl>
                                      </p:cBhvr>
                                    </p:animEffect>
                                  </p:childTnLst>
                                </p:cTn>
                              </p:par>
                            </p:childTnLst>
                          </p:cTn>
                        </p:par>
                        <p:par>
                          <p:cTn id="53" fill="hold">
                            <p:stCondLst>
                              <p:cond delay="2500"/>
                            </p:stCondLst>
                            <p:childTnLst>
                              <p:par>
                                <p:cTn id="54" presetID="18" presetClass="entr" presetSubtype="12" fill="hold" grpId="0" nodeType="afterEffect">
                                  <p:stCondLst>
                                    <p:cond delay="0"/>
                                  </p:stCondLst>
                                  <p:childTnLst>
                                    <p:set>
                                      <p:cBhvr>
                                        <p:cTn id="55" dur="1" fill="hold">
                                          <p:stCondLst>
                                            <p:cond delay="0"/>
                                          </p:stCondLst>
                                        </p:cTn>
                                        <p:tgtEl>
                                          <p:spTgt spid="850949"/>
                                        </p:tgtEl>
                                        <p:attrNameLst>
                                          <p:attrName>style.visibility</p:attrName>
                                        </p:attrNameLst>
                                      </p:cBhvr>
                                      <p:to>
                                        <p:strVal val="visible"/>
                                      </p:to>
                                    </p:set>
                                    <p:animEffect transition="in" filter="strips(downLeft)">
                                      <p:cBhvr>
                                        <p:cTn id="56" dur="1000"/>
                                        <p:tgtEl>
                                          <p:spTgt spid="850949"/>
                                        </p:tgtEl>
                                      </p:cBhvr>
                                    </p:animEffect>
                                  </p:childTnLst>
                                </p:cTn>
                              </p:par>
                            </p:childTnLst>
                          </p:cTn>
                        </p:par>
                        <p:par>
                          <p:cTn id="57" fill="hold">
                            <p:stCondLst>
                              <p:cond delay="3500"/>
                            </p:stCondLst>
                            <p:childTnLst>
                              <p:par>
                                <p:cTn id="58" presetID="4" presetClass="entr" presetSubtype="32" fill="hold" grpId="0" nodeType="afterEffect">
                                  <p:stCondLst>
                                    <p:cond delay="0"/>
                                  </p:stCondLst>
                                  <p:childTnLst>
                                    <p:set>
                                      <p:cBhvr>
                                        <p:cTn id="59" dur="1" fill="hold">
                                          <p:stCondLst>
                                            <p:cond delay="0"/>
                                          </p:stCondLst>
                                        </p:cTn>
                                        <p:tgtEl>
                                          <p:spTgt spid="850964"/>
                                        </p:tgtEl>
                                        <p:attrNameLst>
                                          <p:attrName>style.visibility</p:attrName>
                                        </p:attrNameLst>
                                      </p:cBhvr>
                                      <p:to>
                                        <p:strVal val="visible"/>
                                      </p:to>
                                    </p:set>
                                    <p:animEffect transition="in" filter="box(out)">
                                      <p:cBhvr>
                                        <p:cTn id="60" dur="500"/>
                                        <p:tgtEl>
                                          <p:spTgt spid="850964"/>
                                        </p:tgtEl>
                                      </p:cBhvr>
                                    </p:animEffect>
                                  </p:childTnLst>
                                </p:cTn>
                              </p:par>
                            </p:childTnLst>
                          </p:cTn>
                        </p:par>
                        <p:par>
                          <p:cTn id="61" fill="hold">
                            <p:stCondLst>
                              <p:cond delay="4000"/>
                            </p:stCondLst>
                            <p:childTnLst>
                              <p:par>
                                <p:cTn id="62" presetID="4" presetClass="entr" presetSubtype="16" fill="hold" nodeType="afterEffect">
                                  <p:stCondLst>
                                    <p:cond delay="0"/>
                                  </p:stCondLst>
                                  <p:childTnLst>
                                    <p:set>
                                      <p:cBhvr>
                                        <p:cTn id="63" dur="1" fill="hold">
                                          <p:stCondLst>
                                            <p:cond delay="0"/>
                                          </p:stCondLst>
                                        </p:cTn>
                                        <p:tgtEl>
                                          <p:spTgt spid="850965"/>
                                        </p:tgtEl>
                                        <p:attrNameLst>
                                          <p:attrName>style.visibility</p:attrName>
                                        </p:attrNameLst>
                                      </p:cBhvr>
                                      <p:to>
                                        <p:strVal val="visible"/>
                                      </p:to>
                                    </p:set>
                                    <p:animEffect transition="in" filter="box(in)">
                                      <p:cBhvr>
                                        <p:cTn id="64" dur="500"/>
                                        <p:tgtEl>
                                          <p:spTgt spid="850965"/>
                                        </p:tgtEl>
                                      </p:cBhvr>
                                    </p:animEffect>
                                  </p:childTnLst>
                                </p:cTn>
                              </p:par>
                            </p:childTnLst>
                          </p:cTn>
                        </p:par>
                        <p:par>
                          <p:cTn id="65" fill="hold">
                            <p:stCondLst>
                              <p:cond delay="4500"/>
                            </p:stCondLst>
                            <p:childTnLst>
                              <p:par>
                                <p:cTn id="66" presetID="20" presetClass="entr" presetSubtype="0" fill="hold" nodeType="afterEffect">
                                  <p:stCondLst>
                                    <p:cond delay="0"/>
                                  </p:stCondLst>
                                  <p:childTnLst>
                                    <p:set>
                                      <p:cBhvr>
                                        <p:cTn id="67" dur="1" fill="hold">
                                          <p:stCondLst>
                                            <p:cond delay="0"/>
                                          </p:stCondLst>
                                        </p:cTn>
                                        <p:tgtEl>
                                          <p:spTgt spid="850967"/>
                                        </p:tgtEl>
                                        <p:attrNameLst>
                                          <p:attrName>style.visibility</p:attrName>
                                        </p:attrNameLst>
                                      </p:cBhvr>
                                      <p:to>
                                        <p:strVal val="visible"/>
                                      </p:to>
                                    </p:set>
                                    <p:animEffect transition="in" filter="wedge">
                                      <p:cBhvr>
                                        <p:cTn id="68" dur="500"/>
                                        <p:tgtEl>
                                          <p:spTgt spid="85096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850968"/>
                                        </p:tgtEl>
                                        <p:attrNameLst>
                                          <p:attrName>style.visibility</p:attrName>
                                        </p:attrNameLst>
                                      </p:cBhvr>
                                      <p:to>
                                        <p:strVal val="visible"/>
                                      </p:to>
                                    </p:set>
                                    <p:animEffect transition="in" filter="wipe(up)">
                                      <p:cBhvr>
                                        <p:cTn id="73" dur="500"/>
                                        <p:tgtEl>
                                          <p:spTgt spid="850968"/>
                                        </p:tgtEl>
                                      </p:cBhvr>
                                    </p:animEffect>
                                  </p:childTnLst>
                                </p:cTn>
                              </p:par>
                            </p:childTnLst>
                          </p:cTn>
                        </p:par>
                        <p:par>
                          <p:cTn id="74" fill="hold">
                            <p:stCondLst>
                              <p:cond delay="500"/>
                            </p:stCondLst>
                            <p:childTnLst>
                              <p:par>
                                <p:cTn id="75" presetID="18" presetClass="entr" presetSubtype="6" fill="hold" grpId="0" nodeType="afterEffect">
                                  <p:stCondLst>
                                    <p:cond delay="0"/>
                                  </p:stCondLst>
                                  <p:childTnLst>
                                    <p:set>
                                      <p:cBhvr>
                                        <p:cTn id="76" dur="1" fill="hold">
                                          <p:stCondLst>
                                            <p:cond delay="0"/>
                                          </p:stCondLst>
                                        </p:cTn>
                                        <p:tgtEl>
                                          <p:spTgt spid="850969"/>
                                        </p:tgtEl>
                                        <p:attrNameLst>
                                          <p:attrName>style.visibility</p:attrName>
                                        </p:attrNameLst>
                                      </p:cBhvr>
                                      <p:to>
                                        <p:strVal val="visible"/>
                                      </p:to>
                                    </p:set>
                                    <p:animEffect transition="in" filter="strips(downRight)">
                                      <p:cBhvr>
                                        <p:cTn id="77" dur="3000"/>
                                        <p:tgtEl>
                                          <p:spTgt spid="850969"/>
                                        </p:tgtEl>
                                      </p:cBhvr>
                                    </p:animEffect>
                                  </p:childTnLst>
                                </p:cTn>
                              </p:par>
                              <p:par>
                                <p:cTn id="78" presetID="18" presetClass="entr" presetSubtype="12" fill="hold" grpId="0" nodeType="withEffect">
                                  <p:stCondLst>
                                    <p:cond delay="0"/>
                                  </p:stCondLst>
                                  <p:childTnLst>
                                    <p:set>
                                      <p:cBhvr>
                                        <p:cTn id="79" dur="1" fill="hold">
                                          <p:stCondLst>
                                            <p:cond delay="0"/>
                                          </p:stCondLst>
                                        </p:cTn>
                                        <p:tgtEl>
                                          <p:spTgt spid="850970"/>
                                        </p:tgtEl>
                                        <p:attrNameLst>
                                          <p:attrName>style.visibility</p:attrName>
                                        </p:attrNameLst>
                                      </p:cBhvr>
                                      <p:to>
                                        <p:strVal val="visible"/>
                                      </p:to>
                                    </p:set>
                                    <p:animEffect transition="in" filter="strips(downLeft)">
                                      <p:cBhvr>
                                        <p:cTn id="80" dur="3000"/>
                                        <p:tgtEl>
                                          <p:spTgt spid="850970"/>
                                        </p:tgtEl>
                                      </p:cBhvr>
                                    </p:animEffect>
                                  </p:childTnLst>
                                </p:cTn>
                              </p:par>
                            </p:childTnLst>
                          </p:cTn>
                        </p:par>
                        <p:par>
                          <p:cTn id="81" fill="hold">
                            <p:stCondLst>
                              <p:cond delay="3500"/>
                            </p:stCondLst>
                            <p:childTnLst>
                              <p:par>
                                <p:cTn id="82" presetID="53" presetClass="entr" presetSubtype="0" fill="hold" nodeType="afterEffect">
                                  <p:stCondLst>
                                    <p:cond delay="0"/>
                                  </p:stCondLst>
                                  <p:childTnLst>
                                    <p:set>
                                      <p:cBhvr>
                                        <p:cTn id="83" dur="1" fill="hold">
                                          <p:stCondLst>
                                            <p:cond delay="0"/>
                                          </p:stCondLst>
                                        </p:cTn>
                                        <p:tgtEl>
                                          <p:spTgt spid="850971"/>
                                        </p:tgtEl>
                                        <p:attrNameLst>
                                          <p:attrName>style.visibility</p:attrName>
                                        </p:attrNameLst>
                                      </p:cBhvr>
                                      <p:to>
                                        <p:strVal val="visible"/>
                                      </p:to>
                                    </p:set>
                                    <p:anim calcmode="lin" valueType="num">
                                      <p:cBhvr>
                                        <p:cTn id="84" dur="2000" fill="hold"/>
                                        <p:tgtEl>
                                          <p:spTgt spid="850971"/>
                                        </p:tgtEl>
                                        <p:attrNameLst>
                                          <p:attrName>ppt_w</p:attrName>
                                        </p:attrNameLst>
                                      </p:cBhvr>
                                      <p:tavLst>
                                        <p:tav tm="0">
                                          <p:val>
                                            <p:fltVal val="0"/>
                                          </p:val>
                                        </p:tav>
                                        <p:tav tm="100000">
                                          <p:val>
                                            <p:strVal val="#ppt_w"/>
                                          </p:val>
                                        </p:tav>
                                      </p:tavLst>
                                    </p:anim>
                                    <p:anim calcmode="lin" valueType="num">
                                      <p:cBhvr>
                                        <p:cTn id="85" dur="2000" fill="hold"/>
                                        <p:tgtEl>
                                          <p:spTgt spid="850971"/>
                                        </p:tgtEl>
                                        <p:attrNameLst>
                                          <p:attrName>ppt_h</p:attrName>
                                        </p:attrNameLst>
                                      </p:cBhvr>
                                      <p:tavLst>
                                        <p:tav tm="0">
                                          <p:val>
                                            <p:fltVal val="0"/>
                                          </p:val>
                                        </p:tav>
                                        <p:tav tm="100000">
                                          <p:val>
                                            <p:strVal val="#ppt_h"/>
                                          </p:val>
                                        </p:tav>
                                      </p:tavLst>
                                    </p:anim>
                                    <p:animEffect transition="in" filter="fade">
                                      <p:cBhvr>
                                        <p:cTn id="86" dur="2000"/>
                                        <p:tgtEl>
                                          <p:spTgt spid="850971"/>
                                        </p:tgtEl>
                                      </p:cBhvr>
                                    </p:animEffect>
                                  </p:childTnLst>
                                </p:cTn>
                              </p:par>
                            </p:childTnLst>
                          </p:cTn>
                        </p:par>
                      </p:childTnLst>
                    </p:cTn>
                  </p:par>
                  <p:par>
                    <p:cTn id="87" fill="hold">
                      <p:stCondLst>
                        <p:cond delay="indefinite"/>
                      </p:stCondLst>
                      <p:childTnLst>
                        <p:par>
                          <p:cTn id="88" fill="hold">
                            <p:stCondLst>
                              <p:cond delay="0"/>
                            </p:stCondLst>
                            <p:childTnLst>
                              <p:par>
                                <p:cTn id="89" presetID="30" presetClass="entr" presetSubtype="0" fill="hold" nodeType="clickEffect">
                                  <p:stCondLst>
                                    <p:cond delay="0"/>
                                  </p:stCondLst>
                                  <p:childTnLst>
                                    <p:set>
                                      <p:cBhvr>
                                        <p:cTn id="90" dur="1" fill="hold">
                                          <p:stCondLst>
                                            <p:cond delay="0"/>
                                          </p:stCondLst>
                                        </p:cTn>
                                        <p:tgtEl>
                                          <p:spTgt spid="850972"/>
                                        </p:tgtEl>
                                        <p:attrNameLst>
                                          <p:attrName>style.visibility</p:attrName>
                                        </p:attrNameLst>
                                      </p:cBhvr>
                                      <p:to>
                                        <p:strVal val="visible"/>
                                      </p:to>
                                    </p:set>
                                    <p:animEffect transition="in" filter="fade">
                                      <p:cBhvr>
                                        <p:cTn id="91" dur="800" decel="100000"/>
                                        <p:tgtEl>
                                          <p:spTgt spid="850972"/>
                                        </p:tgtEl>
                                      </p:cBhvr>
                                    </p:animEffect>
                                    <p:anim calcmode="lin" valueType="num">
                                      <p:cBhvr>
                                        <p:cTn id="92" dur="800" decel="100000" fill="hold"/>
                                        <p:tgtEl>
                                          <p:spTgt spid="850972"/>
                                        </p:tgtEl>
                                        <p:attrNameLst>
                                          <p:attrName>style.rotation</p:attrName>
                                        </p:attrNameLst>
                                      </p:cBhvr>
                                      <p:tavLst>
                                        <p:tav tm="0">
                                          <p:val>
                                            <p:fltVal val="-90"/>
                                          </p:val>
                                        </p:tav>
                                        <p:tav tm="100000">
                                          <p:val>
                                            <p:fltVal val="0"/>
                                          </p:val>
                                        </p:tav>
                                      </p:tavLst>
                                    </p:anim>
                                    <p:anim calcmode="lin" valueType="num">
                                      <p:cBhvr>
                                        <p:cTn id="93" dur="800" decel="100000" fill="hold"/>
                                        <p:tgtEl>
                                          <p:spTgt spid="850972"/>
                                        </p:tgtEl>
                                        <p:attrNameLst>
                                          <p:attrName>ppt_x</p:attrName>
                                        </p:attrNameLst>
                                      </p:cBhvr>
                                      <p:tavLst>
                                        <p:tav tm="0">
                                          <p:val>
                                            <p:strVal val="#ppt_x+0.4"/>
                                          </p:val>
                                        </p:tav>
                                        <p:tav tm="100000">
                                          <p:val>
                                            <p:strVal val="#ppt_x-0.05"/>
                                          </p:val>
                                        </p:tav>
                                      </p:tavLst>
                                    </p:anim>
                                    <p:anim calcmode="lin" valueType="num">
                                      <p:cBhvr>
                                        <p:cTn id="94" dur="800" decel="100000" fill="hold"/>
                                        <p:tgtEl>
                                          <p:spTgt spid="850972"/>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850972"/>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850972"/>
                                        </p:tgtEl>
                                        <p:attrNameLst>
                                          <p:attrName>ppt_y</p:attrName>
                                        </p:attrNameLst>
                                      </p:cBhvr>
                                      <p:tavLst>
                                        <p:tav tm="0">
                                          <p:val>
                                            <p:strVal val="#ppt_y+0.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850980"/>
                                        </p:tgtEl>
                                        <p:attrNameLst>
                                          <p:attrName>style.visibility</p:attrName>
                                        </p:attrNameLst>
                                      </p:cBhvr>
                                      <p:to>
                                        <p:strVal val="visible"/>
                                      </p:to>
                                    </p:set>
                                    <p:animEffect transition="in" filter="wipe(up)">
                                      <p:cBhvr>
                                        <p:cTn id="101" dur="500"/>
                                        <p:tgtEl>
                                          <p:spTgt spid="850980"/>
                                        </p:tgtEl>
                                      </p:cBhvr>
                                    </p:animEffect>
                                  </p:childTnLst>
                                </p:cTn>
                              </p:par>
                            </p:childTnLst>
                          </p:cTn>
                        </p:par>
                        <p:par>
                          <p:cTn id="102" fill="hold">
                            <p:stCondLst>
                              <p:cond delay="500"/>
                            </p:stCondLst>
                            <p:childTnLst>
                              <p:par>
                                <p:cTn id="103" presetID="53" presetClass="entr" presetSubtype="0" fill="hold" nodeType="afterEffect">
                                  <p:stCondLst>
                                    <p:cond delay="0"/>
                                  </p:stCondLst>
                                  <p:childTnLst>
                                    <p:set>
                                      <p:cBhvr>
                                        <p:cTn id="104" dur="1" fill="hold">
                                          <p:stCondLst>
                                            <p:cond delay="0"/>
                                          </p:stCondLst>
                                        </p:cTn>
                                        <p:tgtEl>
                                          <p:spTgt spid="850981"/>
                                        </p:tgtEl>
                                        <p:attrNameLst>
                                          <p:attrName>style.visibility</p:attrName>
                                        </p:attrNameLst>
                                      </p:cBhvr>
                                      <p:to>
                                        <p:strVal val="visible"/>
                                      </p:to>
                                    </p:set>
                                    <p:anim calcmode="lin" valueType="num">
                                      <p:cBhvr>
                                        <p:cTn id="105" dur="2000" fill="hold"/>
                                        <p:tgtEl>
                                          <p:spTgt spid="850981"/>
                                        </p:tgtEl>
                                        <p:attrNameLst>
                                          <p:attrName>ppt_w</p:attrName>
                                        </p:attrNameLst>
                                      </p:cBhvr>
                                      <p:tavLst>
                                        <p:tav tm="0">
                                          <p:val>
                                            <p:fltVal val="0"/>
                                          </p:val>
                                        </p:tav>
                                        <p:tav tm="100000">
                                          <p:val>
                                            <p:strVal val="#ppt_w"/>
                                          </p:val>
                                        </p:tav>
                                      </p:tavLst>
                                    </p:anim>
                                    <p:anim calcmode="lin" valueType="num">
                                      <p:cBhvr>
                                        <p:cTn id="106" dur="2000" fill="hold"/>
                                        <p:tgtEl>
                                          <p:spTgt spid="850981"/>
                                        </p:tgtEl>
                                        <p:attrNameLst>
                                          <p:attrName>ppt_h</p:attrName>
                                        </p:attrNameLst>
                                      </p:cBhvr>
                                      <p:tavLst>
                                        <p:tav tm="0">
                                          <p:val>
                                            <p:fltVal val="0"/>
                                          </p:val>
                                        </p:tav>
                                        <p:tav tm="100000">
                                          <p:val>
                                            <p:strVal val="#ppt_h"/>
                                          </p:val>
                                        </p:tav>
                                      </p:tavLst>
                                    </p:anim>
                                    <p:animEffect transition="in" filter="fade">
                                      <p:cBhvr>
                                        <p:cTn id="107" dur="2000"/>
                                        <p:tgtEl>
                                          <p:spTgt spid="850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8" grpId="0" animBg="1"/>
      <p:bldP spid="850949" grpId="0" animBg="1"/>
      <p:bldP spid="850950" grpId="0" animBg="1"/>
      <p:bldP spid="850959" grpId="0" autoUpdateAnimBg="0"/>
      <p:bldP spid="850960" grpId="0" autoUpdateAnimBg="0"/>
      <p:bldP spid="850964" grpId="0" animBg="1"/>
      <p:bldP spid="850968" grpId="0" animBg="1"/>
      <p:bldP spid="850969" grpId="0" animBg="1"/>
      <p:bldP spid="850970" grpId="0" animBg="1"/>
      <p:bldP spid="8509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52994" name="Rectangle 2"/>
          <p:cNvSpPr>
            <a:spLocks noChangeArrowheads="1"/>
          </p:cNvSpPr>
          <p:nvPr/>
        </p:nvSpPr>
        <p:spPr bwMode="auto">
          <a:xfrm>
            <a:off x="1043608" y="434934"/>
            <a:ext cx="7900312"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Método de medición directa de diferencia de tiempo</a:t>
            </a:r>
          </a:p>
        </p:txBody>
      </p:sp>
      <p:pic>
        <p:nvPicPr>
          <p:cNvPr id="853031" name="Picture 39"/>
          <p:cNvPicPr>
            <a:picLocks noChangeAspect="1" noChangeArrowheads="1"/>
          </p:cNvPicPr>
          <p:nvPr/>
        </p:nvPicPr>
        <p:blipFill>
          <a:blip r:embed="rId3"/>
          <a:srcRect/>
          <a:stretch>
            <a:fillRect/>
          </a:stretch>
        </p:blipFill>
        <p:spPr bwMode="auto">
          <a:xfrm>
            <a:off x="323850" y="3946525"/>
            <a:ext cx="2447925" cy="835025"/>
          </a:xfrm>
          <a:prstGeom prst="rect">
            <a:avLst/>
          </a:prstGeom>
          <a:noFill/>
          <a:ln w="9525">
            <a:noFill/>
            <a:miter lim="800000"/>
            <a:headEnd/>
            <a:tailEnd/>
          </a:ln>
          <a:effectLst>
            <a:outerShdw dist="107763" dir="18900000" algn="ctr" rotWithShape="0">
              <a:schemeClr val="bg2">
                <a:alpha val="50000"/>
              </a:schemeClr>
            </a:outerShdw>
          </a:effectLst>
        </p:spPr>
      </p:pic>
      <p:sp>
        <p:nvSpPr>
          <p:cNvPr id="853032" name="Freeform 40"/>
          <p:cNvSpPr>
            <a:spLocks/>
          </p:cNvSpPr>
          <p:nvPr/>
        </p:nvSpPr>
        <p:spPr bwMode="auto">
          <a:xfrm>
            <a:off x="2338388" y="3968750"/>
            <a:ext cx="1595437" cy="1184275"/>
          </a:xfrm>
          <a:custGeom>
            <a:avLst/>
            <a:gdLst/>
            <a:ahLst/>
            <a:cxnLst>
              <a:cxn ang="0">
                <a:pos x="47" y="380"/>
              </a:cxn>
              <a:cxn ang="0">
                <a:pos x="67" y="692"/>
              </a:cxn>
              <a:cxn ang="0">
                <a:pos x="451" y="706"/>
              </a:cxn>
              <a:cxn ang="0">
                <a:pos x="375" y="586"/>
              </a:cxn>
              <a:cxn ang="0">
                <a:pos x="581" y="445"/>
              </a:cxn>
              <a:cxn ang="0">
                <a:pos x="635" y="54"/>
              </a:cxn>
              <a:cxn ang="0">
                <a:pos x="1005" y="119"/>
              </a:cxn>
            </a:cxnLst>
            <a:rect l="0" t="0" r="r" b="b"/>
            <a:pathLst>
              <a:path w="1005" h="746">
                <a:moveTo>
                  <a:pt x="47" y="380"/>
                </a:moveTo>
                <a:cubicBezTo>
                  <a:pt x="50" y="432"/>
                  <a:pt x="0" y="638"/>
                  <a:pt x="67" y="692"/>
                </a:cubicBezTo>
                <a:cubicBezTo>
                  <a:pt x="134" y="746"/>
                  <a:pt x="400" y="724"/>
                  <a:pt x="451" y="706"/>
                </a:cubicBezTo>
                <a:cubicBezTo>
                  <a:pt x="502" y="688"/>
                  <a:pt x="353" y="630"/>
                  <a:pt x="375" y="586"/>
                </a:cubicBezTo>
                <a:cubicBezTo>
                  <a:pt x="397" y="542"/>
                  <a:pt x="538" y="534"/>
                  <a:pt x="581" y="445"/>
                </a:cubicBezTo>
                <a:cubicBezTo>
                  <a:pt x="624" y="356"/>
                  <a:pt x="564" y="108"/>
                  <a:pt x="635" y="54"/>
                </a:cubicBezTo>
                <a:cubicBezTo>
                  <a:pt x="706" y="0"/>
                  <a:pt x="928" y="106"/>
                  <a:pt x="1005" y="119"/>
                </a:cubicBezTo>
              </a:path>
            </a:pathLst>
          </a:custGeom>
          <a:noFill/>
          <a:ln w="19050" cap="flat" cmpd="sng">
            <a:solidFill>
              <a:srgbClr val="FF0000"/>
            </a:solidFill>
            <a:prstDash val="solid"/>
            <a:round/>
            <a:headEnd/>
            <a:tailEnd/>
          </a:ln>
          <a:effectLst/>
        </p:spPr>
        <p:txBody>
          <a:bodyPr/>
          <a:lstStyle/>
          <a:p>
            <a:endParaRPr lang="es-MX"/>
          </a:p>
        </p:txBody>
      </p:sp>
      <p:pic>
        <p:nvPicPr>
          <p:cNvPr id="853033" name="Picture 41"/>
          <p:cNvPicPr>
            <a:picLocks noChangeAspect="1" noChangeArrowheads="1"/>
          </p:cNvPicPr>
          <p:nvPr/>
        </p:nvPicPr>
        <p:blipFill>
          <a:blip r:embed="rId4"/>
          <a:srcRect/>
          <a:stretch>
            <a:fillRect/>
          </a:stretch>
        </p:blipFill>
        <p:spPr bwMode="auto">
          <a:xfrm>
            <a:off x="6948488" y="3454400"/>
            <a:ext cx="1584325" cy="1198563"/>
          </a:xfrm>
          <a:prstGeom prst="rect">
            <a:avLst/>
          </a:prstGeom>
          <a:noFill/>
          <a:ln w="9525">
            <a:noFill/>
            <a:miter lim="800000"/>
            <a:headEnd/>
            <a:tailEnd/>
          </a:ln>
          <a:effectLst>
            <a:outerShdw dist="107763" dir="18900000" algn="ctr" rotWithShape="0">
              <a:schemeClr val="bg2">
                <a:alpha val="50000"/>
              </a:schemeClr>
            </a:outerShdw>
          </a:effectLst>
        </p:spPr>
      </p:pic>
      <p:pic>
        <p:nvPicPr>
          <p:cNvPr id="853034" name="Picture 42"/>
          <p:cNvPicPr>
            <a:picLocks noChangeAspect="1" noChangeArrowheads="1"/>
          </p:cNvPicPr>
          <p:nvPr/>
        </p:nvPicPr>
        <p:blipFill>
          <a:blip r:embed="rId5"/>
          <a:srcRect/>
          <a:stretch>
            <a:fillRect/>
          </a:stretch>
        </p:blipFill>
        <p:spPr bwMode="auto">
          <a:xfrm>
            <a:off x="3059113" y="1468438"/>
            <a:ext cx="2717800" cy="1871662"/>
          </a:xfrm>
          <a:prstGeom prst="rect">
            <a:avLst/>
          </a:prstGeom>
          <a:noFill/>
          <a:ln w="9525">
            <a:noFill/>
            <a:miter lim="800000"/>
            <a:headEnd/>
            <a:tailEnd/>
          </a:ln>
          <a:effectLst/>
        </p:spPr>
      </p:pic>
      <p:sp>
        <p:nvSpPr>
          <p:cNvPr id="853036" name="Freeform 44"/>
          <p:cNvSpPr>
            <a:spLocks/>
          </p:cNvSpPr>
          <p:nvPr/>
        </p:nvSpPr>
        <p:spPr bwMode="auto">
          <a:xfrm>
            <a:off x="5065713" y="4221163"/>
            <a:ext cx="2471737" cy="1271587"/>
          </a:xfrm>
          <a:custGeom>
            <a:avLst/>
            <a:gdLst/>
            <a:ahLst/>
            <a:cxnLst>
              <a:cxn ang="0">
                <a:pos x="1322" y="0"/>
              </a:cxn>
              <a:cxn ang="0">
                <a:pos x="1277" y="454"/>
              </a:cxn>
              <a:cxn ang="0">
                <a:pos x="1413" y="726"/>
              </a:cxn>
              <a:cxn ang="0">
                <a:pos x="415" y="771"/>
              </a:cxn>
              <a:cxn ang="0">
                <a:pos x="596" y="544"/>
              </a:cxn>
              <a:cxn ang="0">
                <a:pos x="97" y="408"/>
              </a:cxn>
              <a:cxn ang="0">
                <a:pos x="15" y="232"/>
              </a:cxn>
            </a:cxnLst>
            <a:rect l="0" t="0" r="r" b="b"/>
            <a:pathLst>
              <a:path w="1557" h="801">
                <a:moveTo>
                  <a:pt x="1322" y="0"/>
                </a:moveTo>
                <a:cubicBezTo>
                  <a:pt x="1292" y="166"/>
                  <a:pt x="1262" y="333"/>
                  <a:pt x="1277" y="454"/>
                </a:cubicBezTo>
                <a:cubicBezTo>
                  <a:pt x="1292" y="575"/>
                  <a:pt x="1557" y="673"/>
                  <a:pt x="1413" y="726"/>
                </a:cubicBezTo>
                <a:cubicBezTo>
                  <a:pt x="1269" y="779"/>
                  <a:pt x="551" y="801"/>
                  <a:pt x="415" y="771"/>
                </a:cubicBezTo>
                <a:cubicBezTo>
                  <a:pt x="279" y="741"/>
                  <a:pt x="649" y="604"/>
                  <a:pt x="596" y="544"/>
                </a:cubicBezTo>
                <a:cubicBezTo>
                  <a:pt x="543" y="484"/>
                  <a:pt x="194" y="460"/>
                  <a:pt x="97" y="408"/>
                </a:cubicBezTo>
                <a:cubicBezTo>
                  <a:pt x="0" y="356"/>
                  <a:pt x="32" y="269"/>
                  <a:pt x="15" y="232"/>
                </a:cubicBezTo>
              </a:path>
            </a:pathLst>
          </a:custGeom>
          <a:noFill/>
          <a:ln w="19050" cap="flat" cmpd="sng">
            <a:solidFill>
              <a:schemeClr val="tx1"/>
            </a:solidFill>
            <a:prstDash val="solid"/>
            <a:round/>
            <a:headEnd/>
            <a:tailEnd/>
          </a:ln>
          <a:effectLst/>
        </p:spPr>
        <p:txBody>
          <a:bodyPr/>
          <a:lstStyle/>
          <a:p>
            <a:endParaRPr lang="es-MX"/>
          </a:p>
        </p:txBody>
      </p:sp>
      <p:sp>
        <p:nvSpPr>
          <p:cNvPr id="853037" name="Freeform 45"/>
          <p:cNvSpPr>
            <a:spLocks/>
          </p:cNvSpPr>
          <p:nvPr/>
        </p:nvSpPr>
        <p:spPr bwMode="auto">
          <a:xfrm>
            <a:off x="5364163" y="2552700"/>
            <a:ext cx="900112" cy="2400300"/>
          </a:xfrm>
          <a:custGeom>
            <a:avLst/>
            <a:gdLst/>
            <a:ahLst/>
            <a:cxnLst>
              <a:cxn ang="0">
                <a:pos x="136" y="870"/>
              </a:cxn>
              <a:cxn ang="0">
                <a:pos x="181" y="1414"/>
              </a:cxn>
              <a:cxn ang="0">
                <a:pos x="544" y="1459"/>
              </a:cxn>
              <a:cxn ang="0">
                <a:pos x="317" y="1368"/>
              </a:cxn>
              <a:cxn ang="0">
                <a:pos x="181" y="1142"/>
              </a:cxn>
              <a:cxn ang="0">
                <a:pos x="181" y="189"/>
              </a:cxn>
              <a:cxn ang="0">
                <a:pos x="0" y="8"/>
              </a:cxn>
            </a:cxnLst>
            <a:rect l="0" t="0" r="r" b="b"/>
            <a:pathLst>
              <a:path w="567" h="1512">
                <a:moveTo>
                  <a:pt x="136" y="870"/>
                </a:moveTo>
                <a:cubicBezTo>
                  <a:pt x="124" y="1093"/>
                  <a:pt x="113" y="1316"/>
                  <a:pt x="181" y="1414"/>
                </a:cubicBezTo>
                <a:cubicBezTo>
                  <a:pt x="249" y="1512"/>
                  <a:pt x="521" y="1467"/>
                  <a:pt x="544" y="1459"/>
                </a:cubicBezTo>
                <a:cubicBezTo>
                  <a:pt x="567" y="1451"/>
                  <a:pt x="378" y="1421"/>
                  <a:pt x="317" y="1368"/>
                </a:cubicBezTo>
                <a:cubicBezTo>
                  <a:pt x="256" y="1315"/>
                  <a:pt x="204" y="1338"/>
                  <a:pt x="181" y="1142"/>
                </a:cubicBezTo>
                <a:cubicBezTo>
                  <a:pt x="158" y="946"/>
                  <a:pt x="211" y="378"/>
                  <a:pt x="181" y="189"/>
                </a:cubicBezTo>
                <a:cubicBezTo>
                  <a:pt x="151" y="0"/>
                  <a:pt x="75" y="4"/>
                  <a:pt x="0" y="8"/>
                </a:cubicBezTo>
              </a:path>
            </a:pathLst>
          </a:custGeom>
          <a:noFill/>
          <a:ln w="19050" cap="flat" cmpd="sng">
            <a:solidFill>
              <a:schemeClr val="tx1"/>
            </a:solidFill>
            <a:prstDash val="solid"/>
            <a:round/>
            <a:headEnd/>
            <a:tailEnd/>
          </a:ln>
          <a:effectLst/>
        </p:spPr>
        <p:txBody>
          <a:bodyPr/>
          <a:lstStyle/>
          <a:p>
            <a:endParaRPr lang="es-MX"/>
          </a:p>
        </p:txBody>
      </p:sp>
      <p:sp>
        <p:nvSpPr>
          <p:cNvPr id="853038" name="Text Box 46"/>
          <p:cNvSpPr txBox="1">
            <a:spLocks noChangeArrowheads="1"/>
          </p:cNvSpPr>
          <p:nvPr/>
        </p:nvSpPr>
        <p:spPr bwMode="auto">
          <a:xfrm>
            <a:off x="6732588" y="5445125"/>
            <a:ext cx="1873250" cy="792909"/>
          </a:xfrm>
          <a:prstGeom prst="rect">
            <a:avLst/>
          </a:prstGeom>
          <a:noFill/>
          <a:ln w="9525" algn="ctr">
            <a:noFill/>
            <a:miter lim="800000"/>
            <a:headEnd/>
            <a:tailEnd/>
          </a:ln>
          <a:effectLst/>
        </p:spPr>
        <p:txBody>
          <a:bodyPr>
            <a:spAutoFit/>
          </a:bodyPr>
          <a:lstStyle/>
          <a:p>
            <a:pPr algn="ctr" eaLnBrk="1" hangingPunct="1">
              <a:lnSpc>
                <a:spcPct val="60000"/>
              </a:lnSpc>
              <a:spcBef>
                <a:spcPct val="50000"/>
              </a:spcBef>
            </a:pPr>
            <a:r>
              <a:rPr kumimoji="0" lang="es-ES" sz="1600" dirty="0">
                <a:solidFill>
                  <a:schemeClr val="accent5">
                    <a:lumMod val="50000"/>
                  </a:schemeClr>
                </a:solidFill>
              </a:rPr>
              <a:t>Frecuencia </a:t>
            </a:r>
          </a:p>
          <a:p>
            <a:pPr algn="ctr" eaLnBrk="1" hangingPunct="1">
              <a:lnSpc>
                <a:spcPct val="60000"/>
              </a:lnSpc>
              <a:spcBef>
                <a:spcPct val="50000"/>
              </a:spcBef>
            </a:pPr>
            <a:r>
              <a:rPr kumimoji="0" lang="es-ES" sz="1600" dirty="0">
                <a:solidFill>
                  <a:schemeClr val="accent5">
                    <a:lumMod val="50000"/>
                  </a:schemeClr>
                </a:solidFill>
              </a:rPr>
              <a:t>Bajo</a:t>
            </a:r>
          </a:p>
          <a:p>
            <a:pPr algn="ctr" eaLnBrk="1" hangingPunct="1">
              <a:lnSpc>
                <a:spcPct val="60000"/>
              </a:lnSpc>
              <a:spcBef>
                <a:spcPct val="50000"/>
              </a:spcBef>
            </a:pPr>
            <a:r>
              <a:rPr kumimoji="0" lang="es-ES" sz="1600" dirty="0">
                <a:solidFill>
                  <a:schemeClr val="accent5">
                    <a:lumMod val="50000"/>
                  </a:schemeClr>
                </a:solidFill>
              </a:rPr>
              <a:t>Calibración</a:t>
            </a:r>
          </a:p>
        </p:txBody>
      </p:sp>
      <p:sp>
        <p:nvSpPr>
          <p:cNvPr id="853039" name="Text Box 47"/>
          <p:cNvSpPr txBox="1">
            <a:spLocks noChangeArrowheads="1"/>
          </p:cNvSpPr>
          <p:nvPr/>
        </p:nvSpPr>
        <p:spPr bwMode="auto">
          <a:xfrm>
            <a:off x="5940425" y="1773238"/>
            <a:ext cx="1873250" cy="635943"/>
          </a:xfrm>
          <a:prstGeom prst="rect">
            <a:avLst/>
          </a:prstGeom>
          <a:noFill/>
          <a:ln w="9525" algn="ctr">
            <a:noFill/>
            <a:miter lim="800000"/>
            <a:headEnd/>
            <a:tailEnd/>
          </a:ln>
          <a:effectLst/>
        </p:spPr>
        <p:txBody>
          <a:bodyPr>
            <a:spAutoFit/>
          </a:bodyPr>
          <a:lstStyle/>
          <a:p>
            <a:pPr algn="ctr" eaLnBrk="1" hangingPunct="1">
              <a:lnSpc>
                <a:spcPct val="40000"/>
              </a:lnSpc>
              <a:spcBef>
                <a:spcPct val="50000"/>
              </a:spcBef>
            </a:pPr>
            <a:r>
              <a:rPr kumimoji="0" lang="es-ES" sz="1600" dirty="0" err="1">
                <a:solidFill>
                  <a:schemeClr val="accent5">
                    <a:lumMod val="50000"/>
                  </a:schemeClr>
                </a:solidFill>
              </a:rPr>
              <a:t>Interfase</a:t>
            </a:r>
            <a:endParaRPr kumimoji="0" lang="es-ES" sz="1600" dirty="0">
              <a:solidFill>
                <a:schemeClr val="accent5">
                  <a:lumMod val="50000"/>
                </a:schemeClr>
              </a:solidFill>
            </a:endParaRPr>
          </a:p>
          <a:p>
            <a:pPr algn="ctr" eaLnBrk="1" hangingPunct="1">
              <a:lnSpc>
                <a:spcPct val="35000"/>
              </a:lnSpc>
              <a:spcBef>
                <a:spcPct val="50000"/>
              </a:spcBef>
            </a:pPr>
            <a:r>
              <a:rPr kumimoji="0" lang="es-ES" sz="1600" dirty="0">
                <a:solidFill>
                  <a:schemeClr val="accent5">
                    <a:lumMod val="50000"/>
                  </a:schemeClr>
                </a:solidFill>
              </a:rPr>
              <a:t>de</a:t>
            </a:r>
          </a:p>
          <a:p>
            <a:pPr algn="ctr" eaLnBrk="1" hangingPunct="1">
              <a:lnSpc>
                <a:spcPct val="35000"/>
              </a:lnSpc>
              <a:spcBef>
                <a:spcPct val="50000"/>
              </a:spcBef>
            </a:pPr>
            <a:r>
              <a:rPr kumimoji="0" lang="es-ES" sz="1600" dirty="0">
                <a:solidFill>
                  <a:schemeClr val="accent5">
                    <a:lumMod val="50000"/>
                  </a:schemeClr>
                </a:solidFill>
              </a:rPr>
              <a:t> Comunicación</a:t>
            </a:r>
          </a:p>
        </p:txBody>
      </p:sp>
      <p:sp>
        <p:nvSpPr>
          <p:cNvPr id="853040" name="Text Box 48"/>
          <p:cNvSpPr txBox="1">
            <a:spLocks noChangeArrowheads="1"/>
          </p:cNvSpPr>
          <p:nvPr/>
        </p:nvSpPr>
        <p:spPr bwMode="auto">
          <a:xfrm>
            <a:off x="755650" y="2420938"/>
            <a:ext cx="1873250" cy="1069975"/>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600" dirty="0">
                <a:solidFill>
                  <a:schemeClr val="accent5">
                    <a:lumMod val="50000"/>
                  </a:schemeClr>
                </a:solidFill>
              </a:rPr>
              <a:t>Frecuencia Patrón para amarrar en frecuencia al contador</a:t>
            </a:r>
          </a:p>
        </p:txBody>
      </p:sp>
      <p:sp>
        <p:nvSpPr>
          <p:cNvPr id="853041" name="Oval 49"/>
          <p:cNvSpPr>
            <a:spLocks noChangeArrowheads="1"/>
          </p:cNvSpPr>
          <p:nvPr/>
        </p:nvSpPr>
        <p:spPr bwMode="auto">
          <a:xfrm>
            <a:off x="2627313" y="1341438"/>
            <a:ext cx="3600450" cy="2374900"/>
          </a:xfrm>
          <a:prstGeom prst="ellipse">
            <a:avLst/>
          </a:prstGeom>
          <a:solidFill>
            <a:schemeClr val="accent1">
              <a:alpha val="13000"/>
            </a:schemeClr>
          </a:solidFill>
          <a:ln w="9525" algn="ctr">
            <a:solidFill>
              <a:schemeClr val="bg1"/>
            </a:solidFill>
            <a:round/>
            <a:headEnd/>
            <a:tailEnd/>
          </a:ln>
          <a:effectLst/>
        </p:spPr>
        <p:txBody>
          <a:bodyPr wrap="none" anchor="ctr"/>
          <a:lstStyle/>
          <a:p>
            <a:endParaRPr lang="es-MX"/>
          </a:p>
        </p:txBody>
      </p:sp>
      <p:sp>
        <p:nvSpPr>
          <p:cNvPr id="853042" name="Freeform 50"/>
          <p:cNvSpPr>
            <a:spLocks/>
          </p:cNvSpPr>
          <p:nvPr/>
        </p:nvSpPr>
        <p:spPr bwMode="auto">
          <a:xfrm>
            <a:off x="2352675" y="4572000"/>
            <a:ext cx="2460625" cy="933450"/>
          </a:xfrm>
          <a:custGeom>
            <a:avLst/>
            <a:gdLst/>
            <a:ahLst/>
            <a:cxnLst>
              <a:cxn ang="0">
                <a:pos x="37" y="6"/>
              </a:cxn>
              <a:cxn ang="0">
                <a:pos x="128" y="505"/>
              </a:cxn>
              <a:cxn ang="0">
                <a:pos x="808" y="505"/>
              </a:cxn>
              <a:cxn ang="0">
                <a:pos x="536" y="323"/>
              </a:cxn>
              <a:cxn ang="0">
                <a:pos x="808" y="187"/>
              </a:cxn>
              <a:cxn ang="0">
                <a:pos x="1409" y="250"/>
              </a:cxn>
              <a:cxn ang="0">
                <a:pos x="1550" y="0"/>
              </a:cxn>
            </a:cxnLst>
            <a:rect l="0" t="0" r="r" b="b"/>
            <a:pathLst>
              <a:path w="1550" h="588">
                <a:moveTo>
                  <a:pt x="37" y="6"/>
                </a:moveTo>
                <a:cubicBezTo>
                  <a:pt x="18" y="214"/>
                  <a:pt x="0" y="422"/>
                  <a:pt x="128" y="505"/>
                </a:cubicBezTo>
                <a:cubicBezTo>
                  <a:pt x="256" y="588"/>
                  <a:pt x="740" y="535"/>
                  <a:pt x="808" y="505"/>
                </a:cubicBezTo>
                <a:cubicBezTo>
                  <a:pt x="876" y="475"/>
                  <a:pt x="536" y="376"/>
                  <a:pt x="536" y="323"/>
                </a:cubicBezTo>
                <a:cubicBezTo>
                  <a:pt x="536" y="270"/>
                  <a:pt x="663" y="199"/>
                  <a:pt x="808" y="187"/>
                </a:cubicBezTo>
                <a:cubicBezTo>
                  <a:pt x="953" y="175"/>
                  <a:pt x="1285" y="281"/>
                  <a:pt x="1409" y="250"/>
                </a:cubicBezTo>
                <a:cubicBezTo>
                  <a:pt x="1533" y="219"/>
                  <a:pt x="1521" y="52"/>
                  <a:pt x="1550" y="0"/>
                </a:cubicBezTo>
              </a:path>
            </a:pathLst>
          </a:custGeom>
          <a:noFill/>
          <a:ln w="19050" cap="flat" cmpd="sng">
            <a:solidFill>
              <a:srgbClr val="FF0000"/>
            </a:solidFill>
            <a:prstDash val="solid"/>
            <a:round/>
            <a:headEnd/>
            <a:tailEnd/>
          </a:ln>
          <a:effectLst/>
        </p:spPr>
        <p:txBody>
          <a:bodyPr/>
          <a:lstStyle/>
          <a:p>
            <a:endParaRPr lang="es-MX"/>
          </a:p>
        </p:txBody>
      </p:sp>
      <p:sp>
        <p:nvSpPr>
          <p:cNvPr id="853043" name="Line 51"/>
          <p:cNvSpPr>
            <a:spLocks noChangeShapeType="1"/>
          </p:cNvSpPr>
          <p:nvPr/>
        </p:nvSpPr>
        <p:spPr bwMode="auto">
          <a:xfrm>
            <a:off x="2411413" y="3141663"/>
            <a:ext cx="865187" cy="935037"/>
          </a:xfrm>
          <a:prstGeom prst="line">
            <a:avLst/>
          </a:prstGeom>
          <a:noFill/>
          <a:ln w="9525">
            <a:solidFill>
              <a:schemeClr val="tx1"/>
            </a:solidFill>
            <a:round/>
            <a:headEnd/>
            <a:tailEnd type="triangle" w="med" len="med"/>
          </a:ln>
          <a:effectLst/>
        </p:spPr>
        <p:txBody>
          <a:bodyPr/>
          <a:lstStyle/>
          <a:p>
            <a:endParaRPr lang="es-MX"/>
          </a:p>
        </p:txBody>
      </p:sp>
      <p:sp>
        <p:nvSpPr>
          <p:cNvPr id="853044" name="Line 52"/>
          <p:cNvSpPr>
            <a:spLocks noChangeShapeType="1"/>
          </p:cNvSpPr>
          <p:nvPr/>
        </p:nvSpPr>
        <p:spPr bwMode="auto">
          <a:xfrm flipH="1">
            <a:off x="5724525" y="2492375"/>
            <a:ext cx="863600" cy="1008063"/>
          </a:xfrm>
          <a:prstGeom prst="line">
            <a:avLst/>
          </a:prstGeom>
          <a:noFill/>
          <a:ln w="9525">
            <a:solidFill>
              <a:schemeClr val="tx1"/>
            </a:solidFill>
            <a:round/>
            <a:headEnd/>
            <a:tailEnd type="triangle" w="med" len="med"/>
          </a:ln>
          <a:effectLst/>
        </p:spPr>
        <p:txBody>
          <a:bodyPr/>
          <a:lstStyle/>
          <a:p>
            <a:endParaRPr lang="es-MX"/>
          </a:p>
        </p:txBody>
      </p:sp>
      <p:sp>
        <p:nvSpPr>
          <p:cNvPr id="853045" name="Line 53"/>
          <p:cNvSpPr>
            <a:spLocks noChangeShapeType="1"/>
          </p:cNvSpPr>
          <p:nvPr/>
        </p:nvSpPr>
        <p:spPr bwMode="auto">
          <a:xfrm flipH="1" flipV="1">
            <a:off x="6659563" y="5516563"/>
            <a:ext cx="360362" cy="360362"/>
          </a:xfrm>
          <a:prstGeom prst="line">
            <a:avLst/>
          </a:prstGeom>
          <a:noFill/>
          <a:ln w="9525">
            <a:solidFill>
              <a:schemeClr val="tx1"/>
            </a:solidFill>
            <a:round/>
            <a:headEnd/>
            <a:tailEnd type="triangle" w="med" len="med"/>
          </a:ln>
          <a:effectLst/>
        </p:spPr>
        <p:txBody>
          <a:bodyPr/>
          <a:lstStyle/>
          <a:p>
            <a:endParaRPr lang="es-MX"/>
          </a:p>
        </p:txBody>
      </p:sp>
      <p:sp>
        <p:nvSpPr>
          <p:cNvPr id="853046" name="Text Box 54"/>
          <p:cNvSpPr txBox="1">
            <a:spLocks noChangeArrowheads="1"/>
          </p:cNvSpPr>
          <p:nvPr/>
        </p:nvSpPr>
        <p:spPr bwMode="auto">
          <a:xfrm>
            <a:off x="660378" y="5473727"/>
            <a:ext cx="1873250" cy="581025"/>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600" dirty="0">
                <a:solidFill>
                  <a:schemeClr val="accent5">
                    <a:lumMod val="50000"/>
                  </a:schemeClr>
                </a:solidFill>
              </a:rPr>
              <a:t>Frecuencia Patrón para la calibración</a:t>
            </a:r>
          </a:p>
        </p:txBody>
      </p:sp>
      <p:sp>
        <p:nvSpPr>
          <p:cNvPr id="853047" name="Line 55"/>
          <p:cNvSpPr>
            <a:spLocks noChangeShapeType="1"/>
          </p:cNvSpPr>
          <p:nvPr/>
        </p:nvSpPr>
        <p:spPr bwMode="auto">
          <a:xfrm flipV="1">
            <a:off x="2460604" y="5473727"/>
            <a:ext cx="468312" cy="360361"/>
          </a:xfrm>
          <a:prstGeom prst="line">
            <a:avLst/>
          </a:prstGeom>
          <a:noFill/>
          <a:ln w="9525">
            <a:solidFill>
              <a:schemeClr val="tx1"/>
            </a:solidFill>
            <a:round/>
            <a:headEnd/>
            <a:tailEnd type="triangle" w="med" len="med"/>
          </a:ln>
          <a:effectLst/>
        </p:spPr>
        <p:txBody>
          <a:bodyPr/>
          <a:lstStyle/>
          <a:p>
            <a:endParaRPr lang="es-MX"/>
          </a:p>
        </p:txBody>
      </p:sp>
      <p:sp>
        <p:nvSpPr>
          <p:cNvPr id="853049" name="Text Box 57"/>
          <p:cNvSpPr txBox="1">
            <a:spLocks noChangeArrowheads="1"/>
          </p:cNvSpPr>
          <p:nvPr/>
        </p:nvSpPr>
        <p:spPr bwMode="auto">
          <a:xfrm>
            <a:off x="3527425" y="3968750"/>
            <a:ext cx="2016125" cy="825500"/>
          </a:xfrm>
          <a:prstGeom prst="rect">
            <a:avLst/>
          </a:prstGeom>
          <a:solidFill>
            <a:srgbClr val="666699"/>
          </a:solidFill>
          <a:ln w="12700" cap="sq">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666699"/>
            </a:extrusionClr>
          </a:sp3d>
        </p:spPr>
        <p:txBody>
          <a:bodyPr>
            <a:spAutoFit/>
            <a:flatTx/>
          </a:bodyPr>
          <a:lstStyle/>
          <a:p>
            <a:pPr algn="ctr"/>
            <a:r>
              <a:rPr lang="es-ES" sz="1600">
                <a:solidFill>
                  <a:schemeClr val="bg1"/>
                </a:solidFill>
              </a:rPr>
              <a:t>Contador de </a:t>
            </a:r>
          </a:p>
          <a:p>
            <a:pPr algn="ctr"/>
            <a:r>
              <a:rPr lang="es-ES" sz="1600">
                <a:solidFill>
                  <a:schemeClr val="bg1"/>
                </a:solidFill>
              </a:rPr>
              <a:t>Intervalos</a:t>
            </a:r>
          </a:p>
          <a:p>
            <a:pPr algn="ctr"/>
            <a:r>
              <a:rPr lang="es-ES" sz="1600">
                <a:solidFill>
                  <a:schemeClr val="bg1"/>
                </a:solidFill>
              </a:rPr>
              <a:t> de Tiempo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53033"/>
                                        </p:tgtEl>
                                        <p:attrNameLst>
                                          <p:attrName>style.visibility</p:attrName>
                                        </p:attrNameLst>
                                      </p:cBhvr>
                                      <p:to>
                                        <p:strVal val="visible"/>
                                      </p:to>
                                    </p:set>
                                    <p:anim calcmode="lin" valueType="num">
                                      <p:cBhvr additive="base">
                                        <p:cTn id="7" dur="500" fill="hold"/>
                                        <p:tgtEl>
                                          <p:spTgt spid="853033"/>
                                        </p:tgtEl>
                                        <p:attrNameLst>
                                          <p:attrName>ppt_x</p:attrName>
                                        </p:attrNameLst>
                                      </p:cBhvr>
                                      <p:tavLst>
                                        <p:tav tm="0">
                                          <p:val>
                                            <p:strVal val="0-#ppt_w/2"/>
                                          </p:val>
                                        </p:tav>
                                        <p:tav tm="100000">
                                          <p:val>
                                            <p:strVal val="#ppt_x"/>
                                          </p:val>
                                        </p:tav>
                                      </p:tavLst>
                                    </p:anim>
                                    <p:anim calcmode="lin" valueType="num">
                                      <p:cBhvr additive="base">
                                        <p:cTn id="8" dur="500" fill="hold"/>
                                        <p:tgtEl>
                                          <p:spTgt spid="8530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53036"/>
                                        </p:tgtEl>
                                        <p:attrNameLst>
                                          <p:attrName>style.visibility</p:attrName>
                                        </p:attrNameLst>
                                      </p:cBhvr>
                                      <p:to>
                                        <p:strVal val="visible"/>
                                      </p:to>
                                    </p:set>
                                    <p:animEffect transition="in" filter="wipe(right)">
                                      <p:cBhvr>
                                        <p:cTn id="12" dur="1000"/>
                                        <p:tgtEl>
                                          <p:spTgt spid="853036"/>
                                        </p:tgtEl>
                                      </p:cBhvr>
                                    </p:animEffect>
                                  </p:childTnLst>
                                </p:cTn>
                              </p:par>
                            </p:childTnLst>
                          </p:cTn>
                        </p:par>
                        <p:par>
                          <p:cTn id="13" fill="hold">
                            <p:stCondLst>
                              <p:cond delay="1500"/>
                            </p:stCondLst>
                            <p:childTnLst>
                              <p:par>
                                <p:cTn id="14" presetID="53" presetClass="entr" presetSubtype="0" fill="hold" grpId="0" nodeType="afterEffect">
                                  <p:stCondLst>
                                    <p:cond delay="0"/>
                                  </p:stCondLst>
                                  <p:childTnLst>
                                    <p:set>
                                      <p:cBhvr>
                                        <p:cTn id="15" dur="1" fill="hold">
                                          <p:stCondLst>
                                            <p:cond delay="0"/>
                                          </p:stCondLst>
                                        </p:cTn>
                                        <p:tgtEl>
                                          <p:spTgt spid="853038"/>
                                        </p:tgtEl>
                                        <p:attrNameLst>
                                          <p:attrName>style.visibility</p:attrName>
                                        </p:attrNameLst>
                                      </p:cBhvr>
                                      <p:to>
                                        <p:strVal val="visible"/>
                                      </p:to>
                                    </p:set>
                                    <p:anim calcmode="lin" valueType="num">
                                      <p:cBhvr>
                                        <p:cTn id="16" dur="500" fill="hold"/>
                                        <p:tgtEl>
                                          <p:spTgt spid="853038"/>
                                        </p:tgtEl>
                                        <p:attrNameLst>
                                          <p:attrName>ppt_w</p:attrName>
                                        </p:attrNameLst>
                                      </p:cBhvr>
                                      <p:tavLst>
                                        <p:tav tm="0">
                                          <p:val>
                                            <p:fltVal val="0"/>
                                          </p:val>
                                        </p:tav>
                                        <p:tav tm="100000">
                                          <p:val>
                                            <p:strVal val="#ppt_w"/>
                                          </p:val>
                                        </p:tav>
                                      </p:tavLst>
                                    </p:anim>
                                    <p:anim calcmode="lin" valueType="num">
                                      <p:cBhvr>
                                        <p:cTn id="17" dur="500" fill="hold"/>
                                        <p:tgtEl>
                                          <p:spTgt spid="853038"/>
                                        </p:tgtEl>
                                        <p:attrNameLst>
                                          <p:attrName>ppt_h</p:attrName>
                                        </p:attrNameLst>
                                      </p:cBhvr>
                                      <p:tavLst>
                                        <p:tav tm="0">
                                          <p:val>
                                            <p:fltVal val="0"/>
                                          </p:val>
                                        </p:tav>
                                        <p:tav tm="100000">
                                          <p:val>
                                            <p:strVal val="#ppt_h"/>
                                          </p:val>
                                        </p:tav>
                                      </p:tavLst>
                                    </p:anim>
                                    <p:animEffect transition="in" filter="fade">
                                      <p:cBhvr>
                                        <p:cTn id="18" dur="500"/>
                                        <p:tgtEl>
                                          <p:spTgt spid="853038"/>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853045"/>
                                        </p:tgtEl>
                                        <p:attrNameLst>
                                          <p:attrName>style.visibility</p:attrName>
                                        </p:attrNameLst>
                                      </p:cBhvr>
                                      <p:to>
                                        <p:strVal val="visible"/>
                                      </p:to>
                                    </p:set>
                                    <p:animEffect transition="in" filter="wipe(down)">
                                      <p:cBhvr>
                                        <p:cTn id="22" dur="500"/>
                                        <p:tgtEl>
                                          <p:spTgt spid="85304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53031"/>
                                        </p:tgtEl>
                                        <p:attrNameLst>
                                          <p:attrName>style.visibility</p:attrName>
                                        </p:attrNameLst>
                                      </p:cBhvr>
                                      <p:to>
                                        <p:strVal val="visible"/>
                                      </p:to>
                                    </p:set>
                                    <p:anim calcmode="lin" valueType="num">
                                      <p:cBhvr additive="base">
                                        <p:cTn id="27" dur="500" fill="hold"/>
                                        <p:tgtEl>
                                          <p:spTgt spid="853031"/>
                                        </p:tgtEl>
                                        <p:attrNameLst>
                                          <p:attrName>ppt_x</p:attrName>
                                        </p:attrNameLst>
                                      </p:cBhvr>
                                      <p:tavLst>
                                        <p:tav tm="0">
                                          <p:val>
                                            <p:strVal val="0-#ppt_w/2"/>
                                          </p:val>
                                        </p:tav>
                                        <p:tav tm="100000">
                                          <p:val>
                                            <p:strVal val="#ppt_x"/>
                                          </p:val>
                                        </p:tav>
                                      </p:tavLst>
                                    </p:anim>
                                    <p:anim calcmode="lin" valueType="num">
                                      <p:cBhvr additive="base">
                                        <p:cTn id="28" dur="500" fill="hold"/>
                                        <p:tgtEl>
                                          <p:spTgt spid="85303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853032"/>
                                        </p:tgtEl>
                                        <p:attrNameLst>
                                          <p:attrName>style.visibility</p:attrName>
                                        </p:attrNameLst>
                                      </p:cBhvr>
                                      <p:to>
                                        <p:strVal val="visible"/>
                                      </p:to>
                                    </p:set>
                                    <p:animEffect transition="in" filter="wipe(left)">
                                      <p:cBhvr>
                                        <p:cTn id="32" dur="2000"/>
                                        <p:tgtEl>
                                          <p:spTgt spid="853032"/>
                                        </p:tgtEl>
                                      </p:cBhvr>
                                    </p:animEffect>
                                  </p:childTnLst>
                                </p:cTn>
                              </p:par>
                            </p:childTnLst>
                          </p:cTn>
                        </p:par>
                        <p:par>
                          <p:cTn id="33" fill="hold">
                            <p:stCondLst>
                              <p:cond delay="2500"/>
                            </p:stCondLst>
                            <p:childTnLst>
                              <p:par>
                                <p:cTn id="34" presetID="53" presetClass="entr" presetSubtype="0" fill="hold" grpId="0" nodeType="afterEffect">
                                  <p:stCondLst>
                                    <p:cond delay="0"/>
                                  </p:stCondLst>
                                  <p:childTnLst>
                                    <p:set>
                                      <p:cBhvr>
                                        <p:cTn id="35" dur="1" fill="hold">
                                          <p:stCondLst>
                                            <p:cond delay="0"/>
                                          </p:stCondLst>
                                        </p:cTn>
                                        <p:tgtEl>
                                          <p:spTgt spid="853040"/>
                                        </p:tgtEl>
                                        <p:attrNameLst>
                                          <p:attrName>style.visibility</p:attrName>
                                        </p:attrNameLst>
                                      </p:cBhvr>
                                      <p:to>
                                        <p:strVal val="visible"/>
                                      </p:to>
                                    </p:set>
                                    <p:anim calcmode="lin" valueType="num">
                                      <p:cBhvr>
                                        <p:cTn id="36" dur="500" fill="hold"/>
                                        <p:tgtEl>
                                          <p:spTgt spid="853040"/>
                                        </p:tgtEl>
                                        <p:attrNameLst>
                                          <p:attrName>ppt_w</p:attrName>
                                        </p:attrNameLst>
                                      </p:cBhvr>
                                      <p:tavLst>
                                        <p:tav tm="0">
                                          <p:val>
                                            <p:fltVal val="0"/>
                                          </p:val>
                                        </p:tav>
                                        <p:tav tm="100000">
                                          <p:val>
                                            <p:strVal val="#ppt_w"/>
                                          </p:val>
                                        </p:tav>
                                      </p:tavLst>
                                    </p:anim>
                                    <p:anim calcmode="lin" valueType="num">
                                      <p:cBhvr>
                                        <p:cTn id="37" dur="500" fill="hold"/>
                                        <p:tgtEl>
                                          <p:spTgt spid="853040"/>
                                        </p:tgtEl>
                                        <p:attrNameLst>
                                          <p:attrName>ppt_h</p:attrName>
                                        </p:attrNameLst>
                                      </p:cBhvr>
                                      <p:tavLst>
                                        <p:tav tm="0">
                                          <p:val>
                                            <p:fltVal val="0"/>
                                          </p:val>
                                        </p:tav>
                                        <p:tav tm="100000">
                                          <p:val>
                                            <p:strVal val="#ppt_h"/>
                                          </p:val>
                                        </p:tav>
                                      </p:tavLst>
                                    </p:anim>
                                    <p:animEffect transition="in" filter="fade">
                                      <p:cBhvr>
                                        <p:cTn id="38" dur="500"/>
                                        <p:tgtEl>
                                          <p:spTgt spid="85304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53043"/>
                                        </p:tgtEl>
                                        <p:attrNameLst>
                                          <p:attrName>style.visibility</p:attrName>
                                        </p:attrNameLst>
                                      </p:cBhvr>
                                      <p:to>
                                        <p:strVal val="visible"/>
                                      </p:to>
                                    </p:set>
                                    <p:animEffect transition="in" filter="wipe(left)">
                                      <p:cBhvr>
                                        <p:cTn id="43" dur="500"/>
                                        <p:tgtEl>
                                          <p:spTgt spid="85304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853042"/>
                                        </p:tgtEl>
                                        <p:attrNameLst>
                                          <p:attrName>style.visibility</p:attrName>
                                        </p:attrNameLst>
                                      </p:cBhvr>
                                      <p:to>
                                        <p:strVal val="visible"/>
                                      </p:to>
                                    </p:set>
                                    <p:animEffect transition="in" filter="wipe(left)">
                                      <p:cBhvr>
                                        <p:cTn id="47" dur="2000"/>
                                        <p:tgtEl>
                                          <p:spTgt spid="853042"/>
                                        </p:tgtEl>
                                      </p:cBhvr>
                                    </p:animEffect>
                                  </p:childTnLst>
                                </p:cTn>
                              </p:par>
                            </p:childTnLst>
                          </p:cTn>
                        </p:par>
                        <p:par>
                          <p:cTn id="48" fill="hold">
                            <p:stCondLst>
                              <p:cond delay="2500"/>
                            </p:stCondLst>
                            <p:childTnLst>
                              <p:par>
                                <p:cTn id="49" presetID="53" presetClass="entr" presetSubtype="0" fill="hold" grpId="0" nodeType="afterEffect">
                                  <p:stCondLst>
                                    <p:cond delay="0"/>
                                  </p:stCondLst>
                                  <p:childTnLst>
                                    <p:set>
                                      <p:cBhvr>
                                        <p:cTn id="50" dur="1" fill="hold">
                                          <p:stCondLst>
                                            <p:cond delay="0"/>
                                          </p:stCondLst>
                                        </p:cTn>
                                        <p:tgtEl>
                                          <p:spTgt spid="853046"/>
                                        </p:tgtEl>
                                        <p:attrNameLst>
                                          <p:attrName>style.visibility</p:attrName>
                                        </p:attrNameLst>
                                      </p:cBhvr>
                                      <p:to>
                                        <p:strVal val="visible"/>
                                      </p:to>
                                    </p:set>
                                    <p:anim calcmode="lin" valueType="num">
                                      <p:cBhvr>
                                        <p:cTn id="51" dur="500" fill="hold"/>
                                        <p:tgtEl>
                                          <p:spTgt spid="853046"/>
                                        </p:tgtEl>
                                        <p:attrNameLst>
                                          <p:attrName>ppt_w</p:attrName>
                                        </p:attrNameLst>
                                      </p:cBhvr>
                                      <p:tavLst>
                                        <p:tav tm="0">
                                          <p:val>
                                            <p:fltVal val="0"/>
                                          </p:val>
                                        </p:tav>
                                        <p:tav tm="100000">
                                          <p:val>
                                            <p:strVal val="#ppt_w"/>
                                          </p:val>
                                        </p:tav>
                                      </p:tavLst>
                                    </p:anim>
                                    <p:anim calcmode="lin" valueType="num">
                                      <p:cBhvr>
                                        <p:cTn id="52" dur="500" fill="hold"/>
                                        <p:tgtEl>
                                          <p:spTgt spid="853046"/>
                                        </p:tgtEl>
                                        <p:attrNameLst>
                                          <p:attrName>ppt_h</p:attrName>
                                        </p:attrNameLst>
                                      </p:cBhvr>
                                      <p:tavLst>
                                        <p:tav tm="0">
                                          <p:val>
                                            <p:fltVal val="0"/>
                                          </p:val>
                                        </p:tav>
                                        <p:tav tm="100000">
                                          <p:val>
                                            <p:strVal val="#ppt_h"/>
                                          </p:val>
                                        </p:tav>
                                      </p:tavLst>
                                    </p:anim>
                                    <p:animEffect transition="in" filter="fade">
                                      <p:cBhvr>
                                        <p:cTn id="53" dur="500"/>
                                        <p:tgtEl>
                                          <p:spTgt spid="853046"/>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853047"/>
                                        </p:tgtEl>
                                        <p:attrNameLst>
                                          <p:attrName>style.visibility</p:attrName>
                                        </p:attrNameLst>
                                      </p:cBhvr>
                                      <p:to>
                                        <p:strVal val="visible"/>
                                      </p:to>
                                    </p:set>
                                    <p:animEffect transition="in" filter="wipe(left)">
                                      <p:cBhvr>
                                        <p:cTn id="57" dur="500"/>
                                        <p:tgtEl>
                                          <p:spTgt spid="85304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853034"/>
                                        </p:tgtEl>
                                        <p:attrNameLst>
                                          <p:attrName>style.visibility</p:attrName>
                                        </p:attrNameLst>
                                      </p:cBhvr>
                                      <p:to>
                                        <p:strVal val="visible"/>
                                      </p:to>
                                    </p:set>
                                    <p:anim calcmode="lin" valueType="num">
                                      <p:cBhvr additive="base">
                                        <p:cTn id="62" dur="500" fill="hold"/>
                                        <p:tgtEl>
                                          <p:spTgt spid="853034"/>
                                        </p:tgtEl>
                                        <p:attrNameLst>
                                          <p:attrName>ppt_x</p:attrName>
                                        </p:attrNameLst>
                                      </p:cBhvr>
                                      <p:tavLst>
                                        <p:tav tm="0">
                                          <p:val>
                                            <p:strVal val="0-#ppt_w/2"/>
                                          </p:val>
                                        </p:tav>
                                        <p:tav tm="100000">
                                          <p:val>
                                            <p:strVal val="#ppt_x"/>
                                          </p:val>
                                        </p:tav>
                                      </p:tavLst>
                                    </p:anim>
                                    <p:anim calcmode="lin" valueType="num">
                                      <p:cBhvr additive="base">
                                        <p:cTn id="63" dur="500" fill="hold"/>
                                        <p:tgtEl>
                                          <p:spTgt spid="853034"/>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853037"/>
                                        </p:tgtEl>
                                        <p:attrNameLst>
                                          <p:attrName>style.visibility</p:attrName>
                                        </p:attrNameLst>
                                      </p:cBhvr>
                                      <p:to>
                                        <p:strVal val="visible"/>
                                      </p:to>
                                    </p:set>
                                    <p:animEffect transition="in" filter="wipe(up)">
                                      <p:cBhvr>
                                        <p:cTn id="67" dur="500"/>
                                        <p:tgtEl>
                                          <p:spTgt spid="853037"/>
                                        </p:tgtEl>
                                      </p:cBhvr>
                                    </p:animEffect>
                                  </p:childTnLst>
                                </p:cTn>
                              </p:par>
                            </p:childTnLst>
                          </p:cTn>
                        </p:par>
                        <p:par>
                          <p:cTn id="68" fill="hold">
                            <p:stCondLst>
                              <p:cond delay="1000"/>
                            </p:stCondLst>
                            <p:childTnLst>
                              <p:par>
                                <p:cTn id="69" presetID="53" presetClass="entr" presetSubtype="0" fill="hold" grpId="0" nodeType="afterEffect">
                                  <p:stCondLst>
                                    <p:cond delay="0"/>
                                  </p:stCondLst>
                                  <p:childTnLst>
                                    <p:set>
                                      <p:cBhvr>
                                        <p:cTn id="70" dur="1" fill="hold">
                                          <p:stCondLst>
                                            <p:cond delay="0"/>
                                          </p:stCondLst>
                                        </p:cTn>
                                        <p:tgtEl>
                                          <p:spTgt spid="853039"/>
                                        </p:tgtEl>
                                        <p:attrNameLst>
                                          <p:attrName>style.visibility</p:attrName>
                                        </p:attrNameLst>
                                      </p:cBhvr>
                                      <p:to>
                                        <p:strVal val="visible"/>
                                      </p:to>
                                    </p:set>
                                    <p:anim calcmode="lin" valueType="num">
                                      <p:cBhvr>
                                        <p:cTn id="71" dur="500" fill="hold"/>
                                        <p:tgtEl>
                                          <p:spTgt spid="853039"/>
                                        </p:tgtEl>
                                        <p:attrNameLst>
                                          <p:attrName>ppt_w</p:attrName>
                                        </p:attrNameLst>
                                      </p:cBhvr>
                                      <p:tavLst>
                                        <p:tav tm="0">
                                          <p:val>
                                            <p:fltVal val="0"/>
                                          </p:val>
                                        </p:tav>
                                        <p:tav tm="100000">
                                          <p:val>
                                            <p:strVal val="#ppt_w"/>
                                          </p:val>
                                        </p:tav>
                                      </p:tavLst>
                                    </p:anim>
                                    <p:anim calcmode="lin" valueType="num">
                                      <p:cBhvr>
                                        <p:cTn id="72" dur="500" fill="hold"/>
                                        <p:tgtEl>
                                          <p:spTgt spid="853039"/>
                                        </p:tgtEl>
                                        <p:attrNameLst>
                                          <p:attrName>ppt_h</p:attrName>
                                        </p:attrNameLst>
                                      </p:cBhvr>
                                      <p:tavLst>
                                        <p:tav tm="0">
                                          <p:val>
                                            <p:fltVal val="0"/>
                                          </p:val>
                                        </p:tav>
                                        <p:tav tm="100000">
                                          <p:val>
                                            <p:strVal val="#ppt_h"/>
                                          </p:val>
                                        </p:tav>
                                      </p:tavLst>
                                    </p:anim>
                                    <p:animEffect transition="in" filter="fade">
                                      <p:cBhvr>
                                        <p:cTn id="73" dur="500"/>
                                        <p:tgtEl>
                                          <p:spTgt spid="853039"/>
                                        </p:tgtEl>
                                      </p:cBhvr>
                                    </p:animEffect>
                                  </p:childTnLst>
                                </p:cTn>
                              </p:par>
                            </p:childTnLst>
                          </p:cTn>
                        </p:par>
                        <p:par>
                          <p:cTn id="74" fill="hold">
                            <p:stCondLst>
                              <p:cond delay="1500"/>
                            </p:stCondLst>
                            <p:childTnLst>
                              <p:par>
                                <p:cTn id="75" presetID="22" presetClass="entr" presetSubtype="2" fill="hold" grpId="0" nodeType="afterEffect">
                                  <p:stCondLst>
                                    <p:cond delay="0"/>
                                  </p:stCondLst>
                                  <p:childTnLst>
                                    <p:set>
                                      <p:cBhvr>
                                        <p:cTn id="76" dur="1" fill="hold">
                                          <p:stCondLst>
                                            <p:cond delay="0"/>
                                          </p:stCondLst>
                                        </p:cTn>
                                        <p:tgtEl>
                                          <p:spTgt spid="853044"/>
                                        </p:tgtEl>
                                        <p:attrNameLst>
                                          <p:attrName>style.visibility</p:attrName>
                                        </p:attrNameLst>
                                      </p:cBhvr>
                                      <p:to>
                                        <p:strVal val="visible"/>
                                      </p:to>
                                    </p:set>
                                    <p:animEffect transition="in" filter="wipe(right)">
                                      <p:cBhvr>
                                        <p:cTn id="77" dur="500"/>
                                        <p:tgtEl>
                                          <p:spTgt spid="853044"/>
                                        </p:tgtEl>
                                      </p:cBhvr>
                                    </p:animEffect>
                                  </p:childTnLst>
                                </p:cTn>
                              </p:par>
                            </p:childTnLst>
                          </p:cTn>
                        </p:par>
                        <p:par>
                          <p:cTn id="78" fill="hold">
                            <p:stCondLst>
                              <p:cond delay="2000"/>
                            </p:stCondLst>
                            <p:childTnLst>
                              <p:par>
                                <p:cTn id="79" presetID="19" presetClass="entr" presetSubtype="10" fill="hold" grpId="0" nodeType="afterEffect">
                                  <p:stCondLst>
                                    <p:cond delay="500"/>
                                  </p:stCondLst>
                                  <p:childTnLst>
                                    <p:set>
                                      <p:cBhvr>
                                        <p:cTn id="80" dur="1" fill="hold">
                                          <p:stCondLst>
                                            <p:cond delay="0"/>
                                          </p:stCondLst>
                                        </p:cTn>
                                        <p:tgtEl>
                                          <p:spTgt spid="853041"/>
                                        </p:tgtEl>
                                        <p:attrNameLst>
                                          <p:attrName>style.visibility</p:attrName>
                                        </p:attrNameLst>
                                      </p:cBhvr>
                                      <p:to>
                                        <p:strVal val="visible"/>
                                      </p:to>
                                    </p:set>
                                    <p:anim calcmode="lin" valueType="num">
                                      <p:cBhvr>
                                        <p:cTn id="81" dur="5000" fill="hold"/>
                                        <p:tgtEl>
                                          <p:spTgt spid="853041"/>
                                        </p:tgtEl>
                                        <p:attrNameLst>
                                          <p:attrName>ppt_w</p:attrName>
                                        </p:attrNameLst>
                                      </p:cBhvr>
                                      <p:tavLst>
                                        <p:tav tm="0" fmla="#ppt_w*sin(2.5*pi*$)">
                                          <p:val>
                                            <p:fltVal val="0"/>
                                          </p:val>
                                        </p:tav>
                                        <p:tav tm="100000">
                                          <p:val>
                                            <p:fltVal val="1"/>
                                          </p:val>
                                        </p:tav>
                                      </p:tavLst>
                                    </p:anim>
                                    <p:anim calcmode="lin" valueType="num">
                                      <p:cBhvr>
                                        <p:cTn id="82" dur="5000" fill="hold"/>
                                        <p:tgtEl>
                                          <p:spTgt spid="8530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032" grpId="0" animBg="1"/>
      <p:bldP spid="853036" grpId="0" animBg="1"/>
      <p:bldP spid="853037" grpId="0" animBg="1"/>
      <p:bldP spid="853038" grpId="0"/>
      <p:bldP spid="853039" grpId="0"/>
      <p:bldP spid="853040" grpId="0"/>
      <p:bldP spid="853041" grpId="0" animBg="1"/>
      <p:bldP spid="853042" grpId="0" animBg="1"/>
      <p:bldP spid="853043" grpId="0" animBg="1"/>
      <p:bldP spid="853044" grpId="0" animBg="1"/>
      <p:bldP spid="853045" grpId="0" animBg="1"/>
      <p:bldP spid="853046" grpId="0"/>
      <p:bldP spid="8530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5044" name="Picture 4"/>
          <p:cNvPicPr>
            <a:picLocks noGrp="1" noChangeAspect="1" noChangeArrowheads="1"/>
          </p:cNvPicPr>
          <p:nvPr>
            <p:ph/>
          </p:nvPr>
        </p:nvPicPr>
        <p:blipFill>
          <a:blip r:embed="rId3"/>
          <a:srcRect/>
          <a:stretch>
            <a:fillRect/>
          </a:stretch>
        </p:blipFill>
        <p:spPr>
          <a:xfrm>
            <a:off x="1476375" y="1341438"/>
            <a:ext cx="6380163" cy="4864100"/>
          </a:xfrm>
          <a:noFill/>
          <a:ln/>
        </p:spPr>
      </p:pic>
      <p:sp>
        <p:nvSpPr>
          <p:cNvPr id="855042" name="Rectangle 2"/>
          <p:cNvSpPr>
            <a:spLocks noChangeArrowheads="1"/>
          </p:cNvSpPr>
          <p:nvPr/>
        </p:nvSpPr>
        <p:spPr bwMode="auto">
          <a:xfrm>
            <a:off x="1043608" y="580986"/>
            <a:ext cx="793682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Mediciones de diferencia de fase</a:t>
            </a:r>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25072</TotalTime>
  <Words>3232</Words>
  <Application>Microsoft Office PowerPoint</Application>
  <PresentationFormat>Letter Paper (8.5x11 in)</PresentationFormat>
  <Paragraphs>283</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Solsticio</vt:lpstr>
      <vt:lpstr>Ecuación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Centro Nacional de Metrología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Generación y Medición de Frecuencia</dc:title>
  <dc:creator>Francisco Jiménez Tapia</dc:creator>
  <cp:lastModifiedBy>Lombardi, Michael</cp:lastModifiedBy>
  <cp:revision>383</cp:revision>
  <cp:lastPrinted>1999-07-15T21:38:51Z</cp:lastPrinted>
  <dcterms:created xsi:type="dcterms:W3CDTF">1999-06-27T15:42:23Z</dcterms:created>
  <dcterms:modified xsi:type="dcterms:W3CDTF">2012-10-19T22:02:15Z</dcterms:modified>
</cp:coreProperties>
</file>